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3"/>
  </p:notesMasterIdLst>
  <p:sldIdLst>
    <p:sldId id="256" r:id="rId2"/>
    <p:sldId id="300" r:id="rId3"/>
    <p:sldId id="258" r:id="rId4"/>
    <p:sldId id="257" r:id="rId5"/>
    <p:sldId id="259"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279" r:id="rId20"/>
    <p:sldId id="260" r:id="rId21"/>
    <p:sldId id="264" r:id="rId22"/>
  </p:sldIdLst>
  <p:sldSz cx="9144000" cy="5143500" type="screen16x9"/>
  <p:notesSz cx="6858000" cy="9144000"/>
  <p:embeddedFontLst>
    <p:embeddedFont>
      <p:font typeface="Adobe Devanagari" panose="02040503050201020203" pitchFamily="18" charset="0"/>
      <p:regular r:id="rId24"/>
      <p:bold r:id="rId25"/>
      <p:italic r:id="rId26"/>
      <p:boldItalic r:id="rId27"/>
    </p:embeddedFont>
    <p:embeddedFont>
      <p:font typeface="Elephant" panose="02020904090505020303" pitchFamily="18" charset="0"/>
      <p:regular r:id="rId28"/>
      <p:italic r:id="rId29"/>
    </p:embeddedFont>
    <p:embeddedFont>
      <p:font typeface="Garamond" panose="02020404030301010803" pitchFamily="18" charset="0"/>
      <p:regular r:id="rId30"/>
      <p:bold r:id="rId31"/>
      <p:italic r:id="rId32"/>
    </p:embeddedFont>
    <p:embeddedFont>
      <p:font typeface="Josefin Slab Thin" panose="020B0604020202020204" charset="0"/>
      <p:regular r:id="rId33"/>
      <p:bold r:id="rId34"/>
      <p:italic r:id="rId35"/>
      <p:boldItalic r:id="rId36"/>
    </p:embeddedFont>
    <p:embeddedFont>
      <p:font typeface="Lora" panose="020B0604020202020204"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Condensed Light" panose="02000000000000000000" pitchFamily="2" charset="0"/>
      <p:regular r:id="rId45"/>
      <p:italic r:id="rId46"/>
    </p:embeddedFont>
    <p:embeddedFont>
      <p:font typeface="Yanone Kaffeesatz"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2FE8A1-54F9-4774-8F51-6BA6E7556F4B}">
  <a:tblStyle styleId="{D82FE8A1-54F9-4774-8F51-6BA6E7556F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96" d="100"/>
          <a:sy n="96" d="100"/>
        </p:scale>
        <p:origin x="6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efbf2ec8c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efbf2ec8c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471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943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318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019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76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068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014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977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580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cefbf2ec8c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cefbf2ec8c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cefbf2ec8c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cefbf2ec8c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45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cefbf2ec8c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cefbf2ec8c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efbf2ec8c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efbf2ec8c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efbf2ec8c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efbf2ec8c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efbf2ec8c_0_1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efbf2ec8c_0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589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55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30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efbf2ec8c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efbf2ec8c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91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34354"/>
            <a:ext cx="3858900" cy="2497200"/>
          </a:xfrm>
          <a:prstGeom prst="rect">
            <a:avLst/>
          </a:prstGeom>
        </p:spPr>
        <p:txBody>
          <a:bodyPr spcFirstLastPara="1" wrap="square" lIns="91425" tIns="91425" rIns="91425" bIns="91425" anchor="ctr" anchorCtr="0">
            <a:normAutofit/>
          </a:bodyPr>
          <a:lstStyle>
            <a:lvl1pPr lvl="0" rtl="0">
              <a:spcBef>
                <a:spcPts val="0"/>
              </a:spcBef>
              <a:spcAft>
                <a:spcPts val="0"/>
              </a:spcAft>
              <a:buSzPts val="5200"/>
              <a:buNone/>
              <a:defRPr sz="60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542038"/>
            <a:ext cx="29517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7434" y="1621225"/>
            <a:ext cx="3845100" cy="9867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4577432" y="2466425"/>
            <a:ext cx="3845100" cy="10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3"/>
          <p:cNvSpPr txBox="1">
            <a:spLocks noGrp="1"/>
          </p:cNvSpPr>
          <p:nvPr>
            <p:ph type="title" idx="2" hasCustomPrompt="1"/>
          </p:nvPr>
        </p:nvSpPr>
        <p:spPr>
          <a:xfrm>
            <a:off x="713225" y="1795258"/>
            <a:ext cx="1526100" cy="12852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8400" b="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876325" y="552375"/>
            <a:ext cx="5964600" cy="4037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sp>
        <p:nvSpPr>
          <p:cNvPr id="17" name="Google Shape;17;p4"/>
          <p:cNvSpPr txBox="1">
            <a:spLocks noGrp="1"/>
          </p:cNvSpPr>
          <p:nvPr>
            <p:ph type="title"/>
          </p:nvPr>
        </p:nvSpPr>
        <p:spPr>
          <a:xfrm rot="-5400000">
            <a:off x="-907675" y="1990200"/>
            <a:ext cx="4037700" cy="11631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subTitle" idx="1"/>
          </p:nvPr>
        </p:nvSpPr>
        <p:spPr>
          <a:xfrm>
            <a:off x="5695975" y="1450800"/>
            <a:ext cx="2297100" cy="2241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4" name="Google Shape;34;p9"/>
          <p:cNvSpPr txBox="1">
            <a:spLocks noGrp="1"/>
          </p:cNvSpPr>
          <p:nvPr>
            <p:ph type="title"/>
          </p:nvPr>
        </p:nvSpPr>
        <p:spPr>
          <a:xfrm rot="-5400000">
            <a:off x="-907675" y="1990200"/>
            <a:ext cx="4037700" cy="11631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1"/>
        <p:cNvGrpSpPr/>
        <p:nvPr/>
      </p:nvGrpSpPr>
      <p:grpSpPr>
        <a:xfrm>
          <a:off x="0" y="0"/>
          <a:ext cx="0" cy="0"/>
          <a:chOff x="0" y="0"/>
          <a:chExt cx="0" cy="0"/>
        </a:xfrm>
      </p:grpSpPr>
      <p:sp>
        <p:nvSpPr>
          <p:cNvPr id="42" name="Google Shape;42;p13"/>
          <p:cNvSpPr txBox="1">
            <a:spLocks noGrp="1"/>
          </p:cNvSpPr>
          <p:nvPr>
            <p:ph type="subTitle" idx="1"/>
          </p:nvPr>
        </p:nvSpPr>
        <p:spPr>
          <a:xfrm>
            <a:off x="3068725" y="1276275"/>
            <a:ext cx="2409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Yanone Kaffeesatz"/>
              <a:buNone/>
              <a:defRPr sz="1800" b="1">
                <a:latin typeface="Lora"/>
                <a:ea typeface="Lora"/>
                <a:cs typeface="Lora"/>
                <a:sym typeface="Lora"/>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43" name="Google Shape;43;p13"/>
          <p:cNvSpPr txBox="1">
            <a:spLocks noGrp="1"/>
          </p:cNvSpPr>
          <p:nvPr>
            <p:ph type="title" hasCustomPrompt="1"/>
          </p:nvPr>
        </p:nvSpPr>
        <p:spPr>
          <a:xfrm>
            <a:off x="3950267" y="539508"/>
            <a:ext cx="646200" cy="78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24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4" name="Google Shape;44;p13"/>
          <p:cNvSpPr txBox="1">
            <a:spLocks noGrp="1"/>
          </p:cNvSpPr>
          <p:nvPr>
            <p:ph type="subTitle" idx="2"/>
          </p:nvPr>
        </p:nvSpPr>
        <p:spPr>
          <a:xfrm>
            <a:off x="3068725" y="1678275"/>
            <a:ext cx="2409300" cy="57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5" name="Google Shape;45;p13"/>
          <p:cNvSpPr txBox="1">
            <a:spLocks noGrp="1"/>
          </p:cNvSpPr>
          <p:nvPr>
            <p:ph type="subTitle" idx="3"/>
          </p:nvPr>
        </p:nvSpPr>
        <p:spPr>
          <a:xfrm>
            <a:off x="6021475" y="1276275"/>
            <a:ext cx="2409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Yanone Kaffeesatz"/>
              <a:buNone/>
              <a:defRPr sz="1800" b="1">
                <a:latin typeface="Lora"/>
                <a:ea typeface="Lora"/>
                <a:cs typeface="Lora"/>
                <a:sym typeface="Lora"/>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46" name="Google Shape;46;p13"/>
          <p:cNvSpPr txBox="1">
            <a:spLocks noGrp="1"/>
          </p:cNvSpPr>
          <p:nvPr>
            <p:ph type="title" idx="4" hasCustomPrompt="1"/>
          </p:nvPr>
        </p:nvSpPr>
        <p:spPr>
          <a:xfrm>
            <a:off x="6903017" y="539500"/>
            <a:ext cx="646200" cy="78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24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7" name="Google Shape;47;p13"/>
          <p:cNvSpPr txBox="1">
            <a:spLocks noGrp="1"/>
          </p:cNvSpPr>
          <p:nvPr>
            <p:ph type="subTitle" idx="5"/>
          </p:nvPr>
        </p:nvSpPr>
        <p:spPr>
          <a:xfrm>
            <a:off x="6021475" y="1678275"/>
            <a:ext cx="2409300" cy="57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8" name="Google Shape;48;p13"/>
          <p:cNvSpPr txBox="1">
            <a:spLocks noGrp="1"/>
          </p:cNvSpPr>
          <p:nvPr>
            <p:ph type="subTitle" idx="6"/>
          </p:nvPr>
        </p:nvSpPr>
        <p:spPr>
          <a:xfrm>
            <a:off x="3068725" y="3305925"/>
            <a:ext cx="2409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Yanone Kaffeesatz"/>
              <a:buNone/>
              <a:defRPr sz="1800" b="1">
                <a:latin typeface="Lora"/>
                <a:ea typeface="Lora"/>
                <a:cs typeface="Lora"/>
                <a:sym typeface="Lora"/>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49" name="Google Shape;49;p13"/>
          <p:cNvSpPr txBox="1">
            <a:spLocks noGrp="1"/>
          </p:cNvSpPr>
          <p:nvPr>
            <p:ph type="title" idx="7" hasCustomPrompt="1"/>
          </p:nvPr>
        </p:nvSpPr>
        <p:spPr>
          <a:xfrm>
            <a:off x="3950267" y="2571743"/>
            <a:ext cx="646200" cy="78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24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0" name="Google Shape;50;p13"/>
          <p:cNvSpPr txBox="1">
            <a:spLocks noGrp="1"/>
          </p:cNvSpPr>
          <p:nvPr>
            <p:ph type="subTitle" idx="8"/>
          </p:nvPr>
        </p:nvSpPr>
        <p:spPr>
          <a:xfrm>
            <a:off x="3068725" y="3707927"/>
            <a:ext cx="2409300" cy="57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1" name="Google Shape;51;p13"/>
          <p:cNvSpPr txBox="1">
            <a:spLocks noGrp="1"/>
          </p:cNvSpPr>
          <p:nvPr>
            <p:ph type="subTitle" idx="9"/>
          </p:nvPr>
        </p:nvSpPr>
        <p:spPr>
          <a:xfrm>
            <a:off x="6021475" y="3310570"/>
            <a:ext cx="24093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Yanone Kaffeesatz"/>
              <a:buNone/>
              <a:defRPr sz="1800" b="1">
                <a:latin typeface="Lora"/>
                <a:ea typeface="Lora"/>
                <a:cs typeface="Lora"/>
                <a:sym typeface="Lora"/>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52" name="Google Shape;52;p13"/>
          <p:cNvSpPr txBox="1">
            <a:spLocks noGrp="1"/>
          </p:cNvSpPr>
          <p:nvPr>
            <p:ph type="title" idx="13" hasCustomPrompt="1"/>
          </p:nvPr>
        </p:nvSpPr>
        <p:spPr>
          <a:xfrm>
            <a:off x="6903017" y="2571742"/>
            <a:ext cx="646200" cy="78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24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3"/>
          <p:cNvSpPr txBox="1">
            <a:spLocks noGrp="1"/>
          </p:cNvSpPr>
          <p:nvPr>
            <p:ph type="subTitle" idx="14"/>
          </p:nvPr>
        </p:nvSpPr>
        <p:spPr>
          <a:xfrm>
            <a:off x="6021475" y="3712572"/>
            <a:ext cx="2409300" cy="57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4" name="Google Shape;54;p13"/>
          <p:cNvSpPr txBox="1">
            <a:spLocks noGrp="1"/>
          </p:cNvSpPr>
          <p:nvPr>
            <p:ph type="title" idx="15"/>
          </p:nvPr>
        </p:nvSpPr>
        <p:spPr>
          <a:xfrm rot="-5400000">
            <a:off x="-907675" y="1990200"/>
            <a:ext cx="4037700" cy="11631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3081875" y="3101082"/>
            <a:ext cx="4053600" cy="478200"/>
          </a:xfrm>
          <a:prstGeom prst="rect">
            <a:avLst/>
          </a:prstGeom>
          <a:noFill/>
        </p:spPr>
        <p:txBody>
          <a:bodyPr spcFirstLastPara="1" wrap="square" lIns="91425" tIns="91425" rIns="91425" bIns="91425" anchor="ctr" anchorCtr="0">
            <a:normAutofit/>
          </a:bodyPr>
          <a:lstStyle>
            <a:lvl1pPr lvl="0" algn="r" rtl="0">
              <a:spcBef>
                <a:spcPts val="0"/>
              </a:spcBef>
              <a:spcAft>
                <a:spcPts val="0"/>
              </a:spcAft>
              <a:buNone/>
              <a:defRPr sz="2400" b="1"/>
            </a:lvl1pPr>
            <a:lvl2pPr lvl="1" algn="r" rtl="0">
              <a:spcBef>
                <a:spcPts val="0"/>
              </a:spcBef>
              <a:spcAft>
                <a:spcPts val="0"/>
              </a:spcAft>
              <a:buNone/>
              <a:defRPr sz="2400" b="1"/>
            </a:lvl2pPr>
            <a:lvl3pPr lvl="2" algn="r" rtl="0">
              <a:spcBef>
                <a:spcPts val="0"/>
              </a:spcBef>
              <a:spcAft>
                <a:spcPts val="0"/>
              </a:spcAft>
              <a:buNone/>
              <a:defRPr sz="2400" b="1"/>
            </a:lvl3pPr>
            <a:lvl4pPr lvl="3" algn="r" rtl="0">
              <a:spcBef>
                <a:spcPts val="0"/>
              </a:spcBef>
              <a:spcAft>
                <a:spcPts val="0"/>
              </a:spcAft>
              <a:buNone/>
              <a:defRPr sz="2400" b="1"/>
            </a:lvl4pPr>
            <a:lvl5pPr lvl="4" algn="r" rtl="0">
              <a:spcBef>
                <a:spcPts val="0"/>
              </a:spcBef>
              <a:spcAft>
                <a:spcPts val="0"/>
              </a:spcAft>
              <a:buNone/>
              <a:defRPr sz="2400" b="1"/>
            </a:lvl5pPr>
            <a:lvl6pPr lvl="5" algn="r" rtl="0">
              <a:spcBef>
                <a:spcPts val="0"/>
              </a:spcBef>
              <a:spcAft>
                <a:spcPts val="0"/>
              </a:spcAft>
              <a:buNone/>
              <a:defRPr sz="2400" b="1"/>
            </a:lvl6pPr>
            <a:lvl7pPr lvl="6" algn="r" rtl="0">
              <a:spcBef>
                <a:spcPts val="0"/>
              </a:spcBef>
              <a:spcAft>
                <a:spcPts val="0"/>
              </a:spcAft>
              <a:buNone/>
              <a:defRPr sz="2400" b="1"/>
            </a:lvl7pPr>
            <a:lvl8pPr lvl="7" algn="r" rtl="0">
              <a:spcBef>
                <a:spcPts val="0"/>
              </a:spcBef>
              <a:spcAft>
                <a:spcPts val="0"/>
              </a:spcAft>
              <a:buNone/>
              <a:defRPr sz="2400" b="1"/>
            </a:lvl8pPr>
            <a:lvl9pPr lvl="8" algn="r" rtl="0">
              <a:spcBef>
                <a:spcPts val="0"/>
              </a:spcBef>
              <a:spcAft>
                <a:spcPts val="0"/>
              </a:spcAft>
              <a:buNone/>
              <a:defRPr sz="2400" b="1"/>
            </a:lvl9pPr>
          </a:lstStyle>
          <a:p>
            <a:endParaRPr/>
          </a:p>
        </p:txBody>
      </p:sp>
      <p:sp>
        <p:nvSpPr>
          <p:cNvPr id="57" name="Google Shape;57;p14"/>
          <p:cNvSpPr txBox="1">
            <a:spLocks noGrp="1"/>
          </p:cNvSpPr>
          <p:nvPr>
            <p:ph type="subTitle" idx="1"/>
          </p:nvPr>
        </p:nvSpPr>
        <p:spPr>
          <a:xfrm>
            <a:off x="2008475" y="1546194"/>
            <a:ext cx="5127000" cy="1428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23">
    <p:spTree>
      <p:nvGrpSpPr>
        <p:cNvPr id="1" name="Shape 9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6"/>
        <p:cNvGrpSpPr/>
        <p:nvPr/>
      </p:nvGrpSpPr>
      <p:grpSpPr>
        <a:xfrm>
          <a:off x="0" y="0"/>
          <a:ext cx="0" cy="0"/>
          <a:chOff x="0" y="0"/>
          <a:chExt cx="0" cy="0"/>
        </a:xfrm>
      </p:grpSpPr>
      <p:sp>
        <p:nvSpPr>
          <p:cNvPr id="77" name="Google Shape;77;p17"/>
          <p:cNvSpPr txBox="1">
            <a:spLocks noGrp="1"/>
          </p:cNvSpPr>
          <p:nvPr>
            <p:ph type="subTitle" idx="1"/>
          </p:nvPr>
        </p:nvSpPr>
        <p:spPr>
          <a:xfrm>
            <a:off x="2639400" y="1277625"/>
            <a:ext cx="5109900" cy="2629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78" name="Google Shape;78;p17"/>
          <p:cNvSpPr txBox="1">
            <a:spLocks noGrp="1"/>
          </p:cNvSpPr>
          <p:nvPr>
            <p:ph type="title"/>
          </p:nvPr>
        </p:nvSpPr>
        <p:spPr>
          <a:xfrm rot="-5400000">
            <a:off x="-907675" y="1990200"/>
            <a:ext cx="4037700" cy="1163100"/>
          </a:xfrm>
          <a:prstGeom prst="rect">
            <a:avLst/>
          </a:prstGeom>
        </p:spPr>
        <p:txBody>
          <a:bodyPr spcFirstLastPara="1" wrap="square" lIns="91425" tIns="91425" rIns="91425" bIns="91425" anchor="t" anchorCtr="0">
            <a:norm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extLst>
      <p:ext uri="{BB962C8B-B14F-4D97-AF65-F5344CB8AC3E}">
        <p14:creationId xmlns:p14="http://schemas.microsoft.com/office/powerpoint/2010/main" val="3690292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32" y="539496"/>
            <a:ext cx="7717500" cy="4755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Lora"/>
              <a:buNone/>
              <a:defRPr sz="3000" b="1">
                <a:solidFill>
                  <a:schemeClr val="dk1"/>
                </a:solidFill>
                <a:latin typeface="Lora"/>
                <a:ea typeface="Lora"/>
                <a:cs typeface="Lora"/>
                <a:sym typeface="Lo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32" y="1152475"/>
            <a:ext cx="7717500" cy="32277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1pPr>
            <a:lvl2pPr marL="914400" lvl="1"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2pPr>
            <a:lvl3pPr marL="1371600" lvl="2"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3pPr>
            <a:lvl4pPr marL="1828800" lvl="3"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4pPr>
            <a:lvl5pPr marL="2286000" lvl="4"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5pPr>
            <a:lvl6pPr marL="2743200" lvl="5"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6pPr>
            <a:lvl7pPr marL="3200400" lvl="6"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7pPr>
            <a:lvl8pPr marL="3657600" lvl="7"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8pPr>
            <a:lvl9pPr marL="4114800" lvl="8" indent="-330200">
              <a:lnSpc>
                <a:spcPct val="100000"/>
              </a:lnSpc>
              <a:spcBef>
                <a:spcPts val="0"/>
              </a:spcBef>
              <a:spcAft>
                <a:spcPts val="0"/>
              </a:spcAft>
              <a:buClr>
                <a:schemeClr val="dk2"/>
              </a:buClr>
              <a:buSzPts val="1600"/>
              <a:buFont typeface="Josefin Slab Thin"/>
              <a:buChar char="■"/>
              <a:defRPr sz="1600">
                <a:solidFill>
                  <a:schemeClr val="dk2"/>
                </a:solidFill>
                <a:latin typeface="Josefin Slab Thin"/>
                <a:ea typeface="Josefin Slab Thin"/>
                <a:cs typeface="Josefin Slab Thin"/>
                <a:sym typeface="Josefin Slab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6"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mozilla.org/"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hyperlink" Target="https://www.w3school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pic>
        <p:nvPicPr>
          <p:cNvPr id="107" name="Google Shape;107;p23"/>
          <p:cNvPicPr preferRelativeResize="0"/>
          <p:nvPr/>
        </p:nvPicPr>
        <p:blipFill rotWithShape="1">
          <a:blip r:embed="rId4">
            <a:alphaModFix/>
          </a:blip>
          <a:srcRect l="48748" r="5417"/>
          <a:stretch/>
        </p:blipFill>
        <p:spPr>
          <a:xfrm>
            <a:off x="3924300" y="1225"/>
            <a:ext cx="4190998" cy="5142272"/>
          </a:xfrm>
          <a:prstGeom prst="rect">
            <a:avLst/>
          </a:prstGeom>
          <a:noFill/>
          <a:ln>
            <a:noFill/>
          </a:ln>
        </p:spPr>
      </p:pic>
      <p:pic>
        <p:nvPicPr>
          <p:cNvPr id="108" name="Google Shape;108;p23"/>
          <p:cNvPicPr preferRelativeResize="0"/>
          <p:nvPr/>
        </p:nvPicPr>
        <p:blipFill rotWithShape="1">
          <a:blip r:embed="rId5">
            <a:alphaModFix/>
          </a:blip>
          <a:srcRect/>
          <a:stretch/>
        </p:blipFill>
        <p:spPr>
          <a:xfrm>
            <a:off x="2868675" y="0"/>
            <a:ext cx="6302300" cy="5144725"/>
          </a:xfrm>
          <a:prstGeom prst="rect">
            <a:avLst/>
          </a:prstGeom>
          <a:noFill/>
          <a:ln>
            <a:noFill/>
          </a:ln>
        </p:spPr>
      </p:pic>
      <p:sp>
        <p:nvSpPr>
          <p:cNvPr id="109" name="Google Shape;109;p23"/>
          <p:cNvSpPr txBox="1">
            <a:spLocks noGrp="1"/>
          </p:cNvSpPr>
          <p:nvPr>
            <p:ph type="subTitle" idx="1"/>
          </p:nvPr>
        </p:nvSpPr>
        <p:spPr>
          <a:xfrm>
            <a:off x="713224" y="3542037"/>
            <a:ext cx="2666079" cy="1129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0" i="0" dirty="0">
                <a:solidFill>
                  <a:srgbClr val="000000"/>
                </a:solidFill>
                <a:effectLst/>
                <a:latin typeface="Adobe Devanagari" panose="02040503050201020203" pitchFamily="18" charset="0"/>
                <a:cs typeface="Adobe Devanagari" panose="02040503050201020203" pitchFamily="18" charset="0"/>
              </a:rPr>
              <a:t>Summarized By: Marwan</a:t>
            </a:r>
            <a:r>
              <a:rPr lang="en-US" sz="2800" dirty="0">
                <a:solidFill>
                  <a:srgbClr val="000000"/>
                </a:solidFill>
                <a:latin typeface="Adobe Devanagari" panose="02040503050201020203" pitchFamily="18" charset="0"/>
                <a:cs typeface="Adobe Devanagari" panose="02040503050201020203" pitchFamily="18" charset="0"/>
              </a:rPr>
              <a:t> Algadi</a:t>
            </a:r>
            <a:endParaRPr sz="2800" dirty="0">
              <a:latin typeface="Adobe Devanagari" panose="02040503050201020203" pitchFamily="18" charset="0"/>
              <a:cs typeface="Adobe Devanagari" panose="02040503050201020203" pitchFamily="18" charset="0"/>
            </a:endParaRPr>
          </a:p>
        </p:txBody>
      </p:sp>
      <p:sp>
        <p:nvSpPr>
          <p:cNvPr id="110" name="Google Shape;110;p23"/>
          <p:cNvSpPr txBox="1">
            <a:spLocks noGrp="1"/>
          </p:cNvSpPr>
          <p:nvPr>
            <p:ph type="ctrTitle"/>
          </p:nvPr>
        </p:nvSpPr>
        <p:spPr>
          <a:xfrm>
            <a:off x="1" y="-85061"/>
            <a:ext cx="5560828" cy="2539026"/>
          </a:xfrm>
          <a:prstGeom prst="rect">
            <a:avLst/>
          </a:prstGeom>
        </p:spPr>
        <p:txBody>
          <a:bodyPr spcFirstLastPara="1" wrap="square" lIns="91425" tIns="91425" rIns="91425" bIns="91425" anchor="ctr" anchorCtr="0">
            <a:normAutofit/>
          </a:bodyPr>
          <a:lstStyle/>
          <a:p>
            <a:pPr algn="l"/>
            <a:r>
              <a:rPr lang="en-US" sz="5400" b="0" i="0" dirty="0">
                <a:solidFill>
                  <a:srgbClr val="000000"/>
                </a:solidFill>
                <a:effectLst/>
                <a:latin typeface="Adobe Devanagari" panose="02040503050201020203" pitchFamily="18" charset="0"/>
                <a:cs typeface="Adobe Devanagari" panose="02040503050201020203" pitchFamily="18" charset="0"/>
              </a:rPr>
              <a:t>Summarizing the</a:t>
            </a:r>
            <a:r>
              <a:rPr lang="ar-LY" sz="5400" b="0" i="0" dirty="0">
                <a:solidFill>
                  <a:srgbClr val="000000"/>
                </a:solidFill>
                <a:effectLst/>
                <a:latin typeface="Adobe Devanagari" panose="02040503050201020203" pitchFamily="18" charset="0"/>
              </a:rPr>
              <a:t> </a:t>
            </a:r>
            <a:r>
              <a:rPr lang="en-US" sz="5400" b="0" i="0" dirty="0">
                <a:solidFill>
                  <a:srgbClr val="000000"/>
                </a:solidFill>
                <a:effectLst/>
                <a:latin typeface="Adobe Devanagari" panose="02040503050201020203" pitchFamily="18" charset="0"/>
                <a:cs typeface="Adobe Devanagari" panose="02040503050201020203" pitchFamily="18" charset="0"/>
              </a:rPr>
              <a:t>chapter 5 of </a:t>
            </a:r>
            <a:br>
              <a:rPr lang="en-US" b="0" i="0" dirty="0">
                <a:solidFill>
                  <a:srgbClr val="000000"/>
                </a:solidFill>
                <a:effectLst/>
                <a:latin typeface="Roboto" panose="020B0604020202020204" pitchFamily="2" charset="0"/>
              </a:rPr>
            </a:br>
            <a:r>
              <a:rPr lang="en-US" sz="2800" i="0" u="none" strike="noStrike" baseline="0" dirty="0">
                <a:solidFill>
                  <a:schemeClr val="tx1"/>
                </a:solidFill>
                <a:latin typeface="Adobe Devanagari" panose="02040503050201020203" pitchFamily="18" charset="0"/>
                <a:cs typeface="Adobe Devanagari" panose="02040503050201020203" pitchFamily="18" charset="0"/>
              </a:rPr>
              <a:t>N </a:t>
            </a:r>
            <a:r>
              <a:rPr lang="pt-BR" sz="2800" i="0" u="none" strike="noStrike" baseline="0" dirty="0">
                <a:solidFill>
                  <a:schemeClr val="tx1"/>
                </a:solidFill>
                <a:latin typeface="Adobe Devanagari" panose="02040503050201020203" pitchFamily="18" charset="0"/>
                <a:cs typeface="Adobe Devanagari" panose="02040503050201020203" pitchFamily="18" charset="0"/>
              </a:rPr>
              <a:t>I C H O L A S C . Z A K A S’s book</a:t>
            </a:r>
            <a:endParaRPr sz="2800" dirty="0">
              <a:solidFill>
                <a:schemeClr val="tx1"/>
              </a:solidFill>
              <a:latin typeface="Adobe Devanagari" panose="02040503050201020203" pitchFamily="18" charset="0"/>
              <a:cs typeface="Adobe Devanagari" panose="020405030502010202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1928192" y="-41263"/>
            <a:ext cx="5138530" cy="46419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i="1" dirty="0">
                <a:latin typeface="Lora" panose="020B0604020202020204" charset="0"/>
              </a:rPr>
              <a:t>Prototype Chaining and Object.prototype </a:t>
            </a: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404522"/>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TextBox 6">
            <a:extLst>
              <a:ext uri="{FF2B5EF4-FFF2-40B4-BE49-F238E27FC236}">
                <a16:creationId xmlns:a16="http://schemas.microsoft.com/office/drawing/2014/main" id="{C237E1C2-1370-4EE2-91A4-B2168BA983A9}"/>
              </a:ext>
            </a:extLst>
          </p:cNvPr>
          <p:cNvSpPr txBox="1"/>
          <p:nvPr/>
        </p:nvSpPr>
        <p:spPr>
          <a:xfrm>
            <a:off x="86296" y="533123"/>
            <a:ext cx="3034592" cy="369332"/>
          </a:xfrm>
          <a:prstGeom prst="rect">
            <a:avLst/>
          </a:prstGeom>
          <a:noFill/>
        </p:spPr>
        <p:txBody>
          <a:bodyPr wrap="square">
            <a:spAutoFit/>
          </a:bodyPr>
          <a:lstStyle/>
          <a:p>
            <a:r>
              <a:rPr lang="en-US" sz="1800" b="1" i="1" u="sng" strike="noStrike" baseline="0" dirty="0">
                <a:latin typeface="Garamond" panose="02020404030301010803" pitchFamily="18" charset="0"/>
              </a:rPr>
              <a:t>Modifying Object.prototype</a:t>
            </a:r>
            <a:endParaRPr lang="en-US" sz="1800" u="sng" dirty="0">
              <a:latin typeface="Garamond" panose="02020404030301010803" pitchFamily="18" charset="0"/>
            </a:endParaRPr>
          </a:p>
        </p:txBody>
      </p:sp>
      <p:sp>
        <p:nvSpPr>
          <p:cNvPr id="8" name="TextBox 7">
            <a:extLst>
              <a:ext uri="{FF2B5EF4-FFF2-40B4-BE49-F238E27FC236}">
                <a16:creationId xmlns:a16="http://schemas.microsoft.com/office/drawing/2014/main" id="{2E43CDAF-4548-45F5-ABB5-F8B0D66119C6}"/>
              </a:ext>
            </a:extLst>
          </p:cNvPr>
          <p:cNvSpPr txBox="1"/>
          <p:nvPr/>
        </p:nvSpPr>
        <p:spPr>
          <a:xfrm>
            <a:off x="208721" y="930563"/>
            <a:ext cx="8348870" cy="923330"/>
          </a:xfrm>
          <a:prstGeom prst="rect">
            <a:avLst/>
          </a:prstGeom>
          <a:noFill/>
        </p:spPr>
        <p:txBody>
          <a:bodyPr wrap="square">
            <a:spAutoFit/>
          </a:bodyPr>
          <a:lstStyle/>
          <a:p>
            <a:pPr algn="l"/>
            <a:r>
              <a:rPr lang="en-US" sz="1800" b="0" i="0" u="none" strike="noStrike" baseline="0" dirty="0">
                <a:latin typeface="Garamond" panose="02020404030301010803" pitchFamily="18" charset="0"/>
              </a:rPr>
              <a:t>We knew  that all objects inherit from </a:t>
            </a:r>
            <a:r>
              <a:rPr lang="en-US" sz="1800" b="0" i="1" u="none" strike="noStrike" baseline="0" dirty="0">
                <a:latin typeface="Garamond" panose="02020404030301010803" pitchFamily="18" charset="0"/>
              </a:rPr>
              <a:t>Object.prototype </a:t>
            </a:r>
            <a:r>
              <a:rPr lang="en-US" sz="1800" b="0" i="0" u="none" strike="noStrike" baseline="0" dirty="0">
                <a:latin typeface="Garamond" panose="02020404030301010803" pitchFamily="18" charset="0"/>
              </a:rPr>
              <a:t>by default, so changes to Object.prototype affect all objects.</a:t>
            </a:r>
          </a:p>
          <a:p>
            <a:pPr algn="l"/>
            <a:r>
              <a:rPr lang="en-US" sz="1800" dirty="0">
                <a:latin typeface="Garamond" panose="02020404030301010803" pitchFamily="18" charset="0"/>
              </a:rPr>
              <a:t>But t</a:t>
            </a:r>
            <a:r>
              <a:rPr lang="en-US" sz="1800" b="0" i="0" u="none" strike="noStrike" baseline="0" dirty="0">
                <a:latin typeface="Garamond" panose="02020404030301010803" pitchFamily="18" charset="0"/>
              </a:rPr>
              <a:t>hat’s a very dangerous situation, and you shouldn’t </a:t>
            </a:r>
            <a:r>
              <a:rPr lang="en-US" sz="1800" b="1" i="0" u="none" strike="noStrike" baseline="0" dirty="0">
                <a:latin typeface="Garamond" panose="02020404030301010803" pitchFamily="18" charset="0"/>
              </a:rPr>
              <a:t>NEVER</a:t>
            </a:r>
            <a:r>
              <a:rPr lang="en-US" sz="1800" b="0" i="0" u="none" strike="noStrike" baseline="0" dirty="0">
                <a:latin typeface="Garamond" panose="02020404030301010803" pitchFamily="18" charset="0"/>
              </a:rPr>
              <a:t> modify object prototypes.</a:t>
            </a:r>
            <a:endParaRPr lang="en-US" sz="1800" dirty="0">
              <a:latin typeface="Garamond" panose="02020404030301010803" pitchFamily="18" charset="0"/>
            </a:endParaRPr>
          </a:p>
        </p:txBody>
      </p:sp>
      <p:pic>
        <p:nvPicPr>
          <p:cNvPr id="9" name="Picture 8">
            <a:extLst>
              <a:ext uri="{FF2B5EF4-FFF2-40B4-BE49-F238E27FC236}">
                <a16:creationId xmlns:a16="http://schemas.microsoft.com/office/drawing/2014/main" id="{0A0DEE69-8A89-481B-9E64-FDCFF7B0604D}"/>
              </a:ext>
            </a:extLst>
          </p:cNvPr>
          <p:cNvPicPr>
            <a:picLocks noChangeAspect="1"/>
          </p:cNvPicPr>
          <p:nvPr/>
        </p:nvPicPr>
        <p:blipFill>
          <a:blip r:embed="rId3"/>
          <a:stretch>
            <a:fillRect/>
          </a:stretch>
        </p:blipFill>
        <p:spPr>
          <a:xfrm>
            <a:off x="99391" y="2148178"/>
            <a:ext cx="5267325" cy="2590800"/>
          </a:xfrm>
          <a:prstGeom prst="rect">
            <a:avLst/>
          </a:prstGeom>
        </p:spPr>
      </p:pic>
      <p:sp>
        <p:nvSpPr>
          <p:cNvPr id="12" name="TextBox 11">
            <a:extLst>
              <a:ext uri="{FF2B5EF4-FFF2-40B4-BE49-F238E27FC236}">
                <a16:creationId xmlns:a16="http://schemas.microsoft.com/office/drawing/2014/main" id="{A450E2F7-A198-44FE-9000-D81271330C3B}"/>
              </a:ext>
            </a:extLst>
          </p:cNvPr>
          <p:cNvSpPr txBox="1"/>
          <p:nvPr/>
        </p:nvSpPr>
        <p:spPr>
          <a:xfrm>
            <a:off x="5366716" y="1943028"/>
            <a:ext cx="3657600" cy="646331"/>
          </a:xfrm>
          <a:prstGeom prst="rect">
            <a:avLst/>
          </a:prstGeom>
          <a:noFill/>
        </p:spPr>
        <p:txBody>
          <a:bodyPr wrap="square">
            <a:spAutoFit/>
          </a:bodyPr>
          <a:lstStyle/>
          <a:p>
            <a:pPr algn="l"/>
            <a:r>
              <a:rPr lang="en-US" sz="1800" b="0" i="0" u="none" strike="noStrike" baseline="0" dirty="0">
                <a:latin typeface="Garamond" panose="02020404030301010803" pitchFamily="18" charset="0"/>
              </a:rPr>
              <a:t>Adding Object.prototype.add() causes all objects to have an add() method</a:t>
            </a:r>
            <a:endParaRPr lang="en-US" sz="1800" dirty="0">
              <a:latin typeface="Garamond" panose="02020404030301010803" pitchFamily="18" charset="0"/>
            </a:endParaRPr>
          </a:p>
        </p:txBody>
      </p:sp>
      <p:sp>
        <p:nvSpPr>
          <p:cNvPr id="15" name="TextBox 14">
            <a:extLst>
              <a:ext uri="{FF2B5EF4-FFF2-40B4-BE49-F238E27FC236}">
                <a16:creationId xmlns:a16="http://schemas.microsoft.com/office/drawing/2014/main" id="{FE491368-4D28-417F-B939-CCA0C38C3EE6}"/>
              </a:ext>
            </a:extLst>
          </p:cNvPr>
          <p:cNvSpPr txBox="1"/>
          <p:nvPr/>
        </p:nvSpPr>
        <p:spPr>
          <a:xfrm>
            <a:off x="5387009" y="2844496"/>
            <a:ext cx="3657601" cy="2031325"/>
          </a:xfrm>
          <a:prstGeom prst="rect">
            <a:avLst/>
          </a:prstGeom>
          <a:noFill/>
        </p:spPr>
        <p:txBody>
          <a:bodyPr wrap="square">
            <a:spAutoFit/>
          </a:bodyPr>
          <a:lstStyle/>
          <a:p>
            <a:pPr algn="l"/>
            <a:r>
              <a:rPr lang="en-US" sz="1800" b="0" i="0" u="none" strike="noStrike" baseline="0" dirty="0">
                <a:latin typeface="Garamond" panose="02020404030301010803" pitchFamily="18" charset="0"/>
              </a:rPr>
              <a:t>Another aspect of this problem involves adding enumerable properties</a:t>
            </a:r>
          </a:p>
          <a:p>
            <a:pPr algn="l"/>
            <a:r>
              <a:rPr lang="en-US" sz="1800" b="0" i="0" u="none" strike="noStrike" baseline="0" dirty="0">
                <a:latin typeface="Garamond" panose="02020404030301010803" pitchFamily="18" charset="0"/>
              </a:rPr>
              <a:t>to Object.prototype. In this example, Object.prototype.add()</a:t>
            </a:r>
          </a:p>
          <a:p>
            <a:pPr algn="l"/>
            <a:r>
              <a:rPr lang="en-US" sz="1800" b="0" i="0" u="none" strike="noStrike" baseline="0" dirty="0">
                <a:latin typeface="Garamond" panose="02020404030301010803" pitchFamily="18" charset="0"/>
              </a:rPr>
              <a:t>is an enumerable property, which means it will show up when you use a</a:t>
            </a:r>
          </a:p>
          <a:p>
            <a:pPr algn="l"/>
            <a:r>
              <a:rPr lang="en-US" sz="1800" b="0" i="0" u="none" strike="noStrike" baseline="0" dirty="0">
                <a:latin typeface="Garamond" panose="02020404030301010803" pitchFamily="18" charset="0"/>
              </a:rPr>
              <a:t>for-in loop</a:t>
            </a:r>
            <a:endParaRPr lang="en-US" sz="1800" dirty="0">
              <a:latin typeface="Garamond" panose="02020404030301010803" pitchFamily="18" charset="0"/>
            </a:endParaRPr>
          </a:p>
        </p:txBody>
      </p:sp>
    </p:spTree>
    <p:extLst>
      <p:ext uri="{BB962C8B-B14F-4D97-AF65-F5344CB8AC3E}">
        <p14:creationId xmlns:p14="http://schemas.microsoft.com/office/powerpoint/2010/main" val="1278720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613991" y="-86982"/>
            <a:ext cx="3916018" cy="6821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i="0" u="none" strike="noStrike" baseline="0" dirty="0">
                <a:latin typeface="Lora" panose="020B0604020202020204" charset="0"/>
              </a:rPr>
              <a:t>Object Inheritance</a:t>
            </a:r>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534425"/>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C63664F8-3F51-43F2-9F72-CB236452F1B9}"/>
              </a:ext>
            </a:extLst>
          </p:cNvPr>
          <p:cNvSpPr txBox="1"/>
          <p:nvPr/>
        </p:nvSpPr>
        <p:spPr>
          <a:xfrm>
            <a:off x="129209" y="732015"/>
            <a:ext cx="9094304" cy="923330"/>
          </a:xfrm>
          <a:prstGeom prst="rect">
            <a:avLst/>
          </a:prstGeom>
          <a:noFill/>
        </p:spPr>
        <p:txBody>
          <a:bodyPr wrap="square">
            <a:spAutoFit/>
          </a:bodyPr>
          <a:lstStyle/>
          <a:p>
            <a:pPr algn="l"/>
            <a:r>
              <a:rPr lang="en-US" sz="1800" b="0" i="0" u="none" strike="noStrike" baseline="0" dirty="0">
                <a:latin typeface="Garamond" panose="02020404030301010803" pitchFamily="18" charset="0"/>
              </a:rPr>
              <a:t>The simplest type of inheritance is between objects. All you have to do is specify what object should be the new object’s </a:t>
            </a:r>
            <a:r>
              <a:rPr lang="en-US" sz="1800" b="0" i="1" u="none" strike="noStrike" baseline="0" dirty="0">
                <a:latin typeface="Garamond" panose="02020404030301010803" pitchFamily="18" charset="0"/>
              </a:rPr>
              <a:t>Prototype</a:t>
            </a:r>
            <a:r>
              <a:rPr lang="en-US" sz="1800" b="0" i="0" u="none" strike="noStrike" baseline="0" dirty="0">
                <a:latin typeface="Garamond" panose="02020404030301010803" pitchFamily="18" charset="0"/>
              </a:rPr>
              <a:t>. Object literals have Object.prototype set as their </a:t>
            </a:r>
            <a:r>
              <a:rPr lang="en-US" sz="1800" b="0" i="1" u="none" strike="noStrike" baseline="0" dirty="0">
                <a:latin typeface="Garamond" panose="02020404030301010803" pitchFamily="18" charset="0"/>
              </a:rPr>
              <a:t>Prototype</a:t>
            </a:r>
            <a:r>
              <a:rPr lang="en-US" sz="1800" b="0" i="0" u="none" strike="noStrike" baseline="0" dirty="0">
                <a:latin typeface="Garamond" panose="02020404030301010803" pitchFamily="18" charset="0"/>
              </a:rPr>
              <a:t> implicitly, but you can also explicitly specify </a:t>
            </a:r>
            <a:r>
              <a:rPr lang="en-US" sz="1800" b="0" i="1" u="none" strike="noStrike" baseline="0" dirty="0">
                <a:latin typeface="Garamond" panose="02020404030301010803" pitchFamily="18" charset="0"/>
              </a:rPr>
              <a:t>Prototype</a:t>
            </a:r>
            <a:r>
              <a:rPr lang="en-US" sz="1800" b="0" i="0" u="none" strike="noStrike" baseline="0" dirty="0">
                <a:latin typeface="Garamond" panose="02020404030301010803" pitchFamily="18" charset="0"/>
              </a:rPr>
              <a:t> with the </a:t>
            </a:r>
            <a:r>
              <a:rPr lang="en-US" sz="1800" b="1" i="1" u="none" strike="noStrike" baseline="0" dirty="0" err="1">
                <a:latin typeface="Garamond" panose="02020404030301010803" pitchFamily="18" charset="0"/>
              </a:rPr>
              <a:t>Object.create</a:t>
            </a:r>
            <a:r>
              <a:rPr lang="en-US" sz="1800" b="1" i="1" u="none" strike="noStrike" baseline="0" dirty="0">
                <a:latin typeface="Garamond" panose="02020404030301010803" pitchFamily="18" charset="0"/>
              </a:rPr>
              <a:t>() </a:t>
            </a:r>
            <a:r>
              <a:rPr lang="en-US" sz="1800" b="0" i="0" u="none" strike="noStrike" baseline="0" dirty="0">
                <a:latin typeface="Garamond" panose="02020404030301010803" pitchFamily="18" charset="0"/>
              </a:rPr>
              <a:t>method.</a:t>
            </a:r>
            <a:endParaRPr lang="en-US" sz="1800" dirty="0">
              <a:latin typeface="Garamond" panose="02020404030301010803" pitchFamily="18" charset="0"/>
            </a:endParaRPr>
          </a:p>
        </p:txBody>
      </p:sp>
      <p:sp>
        <p:nvSpPr>
          <p:cNvPr id="7" name="TextBox 6">
            <a:extLst>
              <a:ext uri="{FF2B5EF4-FFF2-40B4-BE49-F238E27FC236}">
                <a16:creationId xmlns:a16="http://schemas.microsoft.com/office/drawing/2014/main" id="{97E1D53A-C620-4967-A5A8-583FD92DF2D1}"/>
              </a:ext>
            </a:extLst>
          </p:cNvPr>
          <p:cNvSpPr txBox="1"/>
          <p:nvPr/>
        </p:nvSpPr>
        <p:spPr>
          <a:xfrm>
            <a:off x="129209" y="1694587"/>
            <a:ext cx="9014791" cy="646331"/>
          </a:xfrm>
          <a:prstGeom prst="rect">
            <a:avLst/>
          </a:prstGeom>
          <a:noFill/>
        </p:spPr>
        <p:txBody>
          <a:bodyPr wrap="square">
            <a:spAutoFit/>
          </a:bodyPr>
          <a:lstStyle/>
          <a:p>
            <a:pPr algn="l"/>
            <a:r>
              <a:rPr lang="en-US" sz="1800" b="0" i="0" u="none" strike="noStrike" baseline="0" dirty="0">
                <a:latin typeface="Garamond" panose="02020404030301010803" pitchFamily="18" charset="0"/>
              </a:rPr>
              <a:t>The </a:t>
            </a:r>
            <a:r>
              <a:rPr lang="en-US" sz="1800" b="1" i="1" u="none" strike="noStrike" baseline="0" dirty="0">
                <a:latin typeface="Garamond" panose="02020404030301010803" pitchFamily="18" charset="0"/>
              </a:rPr>
              <a:t>Object.create() </a:t>
            </a:r>
            <a:r>
              <a:rPr lang="en-US" sz="1800" b="0" i="0" u="none" strike="noStrike" baseline="0" dirty="0">
                <a:latin typeface="Garamond" panose="02020404030301010803" pitchFamily="18" charset="0"/>
              </a:rPr>
              <a:t>method creates a new object, using an existing object as the prototype of the newly created object.</a:t>
            </a:r>
            <a:endParaRPr lang="en-US" sz="1800" b="1" i="1" dirty="0">
              <a:latin typeface="Garamond" panose="02020404030301010803" pitchFamily="18" charset="0"/>
            </a:endParaRPr>
          </a:p>
        </p:txBody>
      </p:sp>
      <p:pic>
        <p:nvPicPr>
          <p:cNvPr id="8" name="Picture 7">
            <a:extLst>
              <a:ext uri="{FF2B5EF4-FFF2-40B4-BE49-F238E27FC236}">
                <a16:creationId xmlns:a16="http://schemas.microsoft.com/office/drawing/2014/main" id="{088990E6-4187-4657-895E-6A4CE7C7C936}"/>
              </a:ext>
            </a:extLst>
          </p:cNvPr>
          <p:cNvPicPr>
            <a:picLocks noChangeAspect="1"/>
          </p:cNvPicPr>
          <p:nvPr/>
        </p:nvPicPr>
        <p:blipFill>
          <a:blip r:embed="rId3"/>
          <a:stretch>
            <a:fillRect/>
          </a:stretch>
        </p:blipFill>
        <p:spPr>
          <a:xfrm>
            <a:off x="62792" y="2571750"/>
            <a:ext cx="4105275" cy="2248584"/>
          </a:xfrm>
          <a:prstGeom prst="rect">
            <a:avLst/>
          </a:prstGeom>
        </p:spPr>
      </p:pic>
      <p:sp>
        <p:nvSpPr>
          <p:cNvPr id="11" name="TextBox 10">
            <a:extLst>
              <a:ext uri="{FF2B5EF4-FFF2-40B4-BE49-F238E27FC236}">
                <a16:creationId xmlns:a16="http://schemas.microsoft.com/office/drawing/2014/main" id="{7060A09D-1905-4B7E-B80D-AF6636ED4D59}"/>
              </a:ext>
            </a:extLst>
          </p:cNvPr>
          <p:cNvSpPr txBox="1"/>
          <p:nvPr/>
        </p:nvSpPr>
        <p:spPr>
          <a:xfrm>
            <a:off x="4234484" y="2894916"/>
            <a:ext cx="4909516" cy="2585323"/>
          </a:xfrm>
          <a:prstGeom prst="rect">
            <a:avLst/>
          </a:prstGeom>
          <a:noFill/>
        </p:spPr>
        <p:txBody>
          <a:bodyPr wrap="square">
            <a:spAutoFit/>
          </a:bodyPr>
          <a:lstStyle/>
          <a:p>
            <a:pPr algn="l"/>
            <a:r>
              <a:rPr lang="en-US" sz="1800" b="0" i="0" u="none" strike="noStrike" baseline="0" dirty="0">
                <a:latin typeface="Garamond" panose="02020404030301010803" pitchFamily="18" charset="0"/>
              </a:rPr>
              <a:t>The first declaration uses an object literal to define an object</a:t>
            </a:r>
          </a:p>
          <a:p>
            <a:pPr algn="l"/>
            <a:r>
              <a:rPr lang="en-US" sz="1800" b="0" i="0" u="none" strike="noStrike" baseline="0" dirty="0">
                <a:latin typeface="Garamond" panose="02020404030301010803" pitchFamily="18" charset="0"/>
              </a:rPr>
              <a:t>The second declaration takes the same steps but does so explicitly</a:t>
            </a:r>
          </a:p>
          <a:p>
            <a:pPr algn="l"/>
            <a:r>
              <a:rPr lang="en-US" sz="1800" b="0" i="0" u="none" strike="noStrike" baseline="0" dirty="0">
                <a:latin typeface="Garamond" panose="02020404030301010803" pitchFamily="18" charset="0"/>
              </a:rPr>
              <a:t>using</a:t>
            </a:r>
            <a:endParaRPr lang="en-US" sz="1800" b="1" i="1" u="none" strike="noStrike" baseline="0" dirty="0">
              <a:latin typeface="Garamond" panose="02020404030301010803" pitchFamily="18" charset="0"/>
            </a:endParaRPr>
          </a:p>
          <a:p>
            <a:r>
              <a:rPr lang="en-US" sz="1800" b="1" i="1" dirty="0" err="1">
                <a:latin typeface="Garamond" panose="02020404030301010803" pitchFamily="18" charset="0"/>
              </a:rPr>
              <a:t>Object.create</a:t>
            </a:r>
            <a:r>
              <a:rPr lang="en-US" sz="1800" b="1" i="1" dirty="0">
                <a:latin typeface="Garamond" panose="02020404030301010803" pitchFamily="18" charset="0"/>
              </a:rPr>
              <a:t>().</a:t>
            </a:r>
            <a:endParaRPr lang="en-US" sz="1800" dirty="0">
              <a:latin typeface="Garamond" panose="02020404030301010803" pitchFamily="18" charset="0"/>
            </a:endParaRPr>
          </a:p>
          <a:p>
            <a:pPr algn="l"/>
            <a:r>
              <a:rPr lang="en-US" sz="1800" b="0" i="0" u="none" strike="noStrike" baseline="0" dirty="0">
                <a:latin typeface="Garamond" panose="02020404030301010803" pitchFamily="18" charset="0"/>
              </a:rPr>
              <a:t>The resulting book object from each declaration</a:t>
            </a:r>
          </a:p>
          <a:p>
            <a:pPr algn="l"/>
            <a:r>
              <a:rPr lang="en-US" sz="1800" b="0" i="0" u="none" strike="noStrike" baseline="0" dirty="0">
                <a:latin typeface="Garamond" panose="02020404030301010803" pitchFamily="18" charset="0"/>
              </a:rPr>
              <a:t>behaves the exact same way</a:t>
            </a:r>
          </a:p>
          <a:p>
            <a:pPr algn="l"/>
            <a:endParaRPr lang="en-US" sz="1800" dirty="0">
              <a:latin typeface="Garamond" panose="02020404030301010803" pitchFamily="18" charset="0"/>
            </a:endParaRPr>
          </a:p>
        </p:txBody>
      </p:sp>
    </p:spTree>
    <p:extLst>
      <p:ext uri="{BB962C8B-B14F-4D97-AF65-F5344CB8AC3E}">
        <p14:creationId xmlns:p14="http://schemas.microsoft.com/office/powerpoint/2010/main" val="49608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613991" y="-86982"/>
            <a:ext cx="3916018" cy="6821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i="0" u="none" strike="noStrike" baseline="0" dirty="0">
                <a:latin typeface="Lora" panose="020B0604020202020204" charset="0"/>
              </a:rPr>
              <a:t>Object Inheritance</a:t>
            </a:r>
            <a:endParaRPr lang="en-US" sz="3200" i="1"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534425"/>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TextBox 8">
            <a:extLst>
              <a:ext uri="{FF2B5EF4-FFF2-40B4-BE49-F238E27FC236}">
                <a16:creationId xmlns:a16="http://schemas.microsoft.com/office/drawing/2014/main" id="{AD4B3665-4646-4D1B-A3A0-7DB246E55123}"/>
              </a:ext>
            </a:extLst>
          </p:cNvPr>
          <p:cNvSpPr txBox="1"/>
          <p:nvPr/>
        </p:nvSpPr>
        <p:spPr>
          <a:xfrm>
            <a:off x="83447" y="754946"/>
            <a:ext cx="6764614" cy="646331"/>
          </a:xfrm>
          <a:prstGeom prst="rect">
            <a:avLst/>
          </a:prstGeom>
          <a:noFill/>
        </p:spPr>
        <p:txBody>
          <a:bodyPr wrap="square">
            <a:spAutoFit/>
          </a:bodyPr>
          <a:lstStyle/>
          <a:p>
            <a:pPr algn="l"/>
            <a:r>
              <a:rPr lang="en-US" sz="1800" b="0" i="0" u="none" strike="noStrike" baseline="0" dirty="0">
                <a:latin typeface="Garamond" panose="02020404030301010803" pitchFamily="18" charset="0"/>
              </a:rPr>
              <a:t>You can also create objects with a null </a:t>
            </a:r>
            <a:r>
              <a:rPr lang="en-US" sz="1800" b="0" i="1" u="none" strike="noStrike" baseline="0" dirty="0">
                <a:latin typeface="Garamond" panose="02020404030301010803" pitchFamily="18" charset="0"/>
              </a:rPr>
              <a:t>Prototype</a:t>
            </a:r>
            <a:r>
              <a:rPr lang="en-US" sz="1800" b="0" i="0" u="none" strike="noStrike" baseline="0" dirty="0">
                <a:latin typeface="Garamond" panose="02020404030301010803" pitchFamily="18" charset="0"/>
              </a:rPr>
              <a:t> via </a:t>
            </a:r>
            <a:r>
              <a:rPr lang="en-US" sz="1800" b="1" i="1" u="none" strike="noStrike" baseline="0" dirty="0">
                <a:latin typeface="Garamond" panose="02020404030301010803" pitchFamily="18" charset="0"/>
              </a:rPr>
              <a:t>Object.create(),</a:t>
            </a:r>
          </a:p>
          <a:p>
            <a:pPr algn="l"/>
            <a:r>
              <a:rPr lang="en-US" sz="1800" b="0" i="0" u="none" strike="noStrike" baseline="0" dirty="0">
                <a:latin typeface="Garamond" panose="02020404030301010803" pitchFamily="18" charset="0"/>
              </a:rPr>
              <a:t>like:</a:t>
            </a:r>
            <a:endParaRPr lang="en-US" sz="1800" dirty="0">
              <a:latin typeface="Garamond" panose="02020404030301010803" pitchFamily="18" charset="0"/>
            </a:endParaRPr>
          </a:p>
        </p:txBody>
      </p:sp>
      <p:pic>
        <p:nvPicPr>
          <p:cNvPr id="4" name="Picture 3">
            <a:extLst>
              <a:ext uri="{FF2B5EF4-FFF2-40B4-BE49-F238E27FC236}">
                <a16:creationId xmlns:a16="http://schemas.microsoft.com/office/drawing/2014/main" id="{01461C26-079F-40A8-A3B3-E755C6AC010A}"/>
              </a:ext>
            </a:extLst>
          </p:cNvPr>
          <p:cNvPicPr>
            <a:picLocks noChangeAspect="1"/>
          </p:cNvPicPr>
          <p:nvPr/>
        </p:nvPicPr>
        <p:blipFill>
          <a:blip r:embed="rId3"/>
          <a:stretch>
            <a:fillRect/>
          </a:stretch>
        </p:blipFill>
        <p:spPr>
          <a:xfrm>
            <a:off x="248478" y="1561019"/>
            <a:ext cx="4162425" cy="1219200"/>
          </a:xfrm>
          <a:prstGeom prst="rect">
            <a:avLst/>
          </a:prstGeom>
        </p:spPr>
      </p:pic>
      <p:sp>
        <p:nvSpPr>
          <p:cNvPr id="13" name="TextBox 12">
            <a:extLst>
              <a:ext uri="{FF2B5EF4-FFF2-40B4-BE49-F238E27FC236}">
                <a16:creationId xmlns:a16="http://schemas.microsoft.com/office/drawing/2014/main" id="{DC4D69A1-9381-4B97-8909-8A76FCCACAC5}"/>
              </a:ext>
            </a:extLst>
          </p:cNvPr>
          <p:cNvSpPr txBox="1"/>
          <p:nvPr/>
        </p:nvSpPr>
        <p:spPr>
          <a:xfrm>
            <a:off x="248478" y="2911226"/>
            <a:ext cx="4452731" cy="1200329"/>
          </a:xfrm>
          <a:prstGeom prst="rect">
            <a:avLst/>
          </a:prstGeom>
          <a:noFill/>
        </p:spPr>
        <p:txBody>
          <a:bodyPr wrap="square">
            <a:spAutoFit/>
          </a:bodyPr>
          <a:lstStyle/>
          <a:p>
            <a:pPr algn="l"/>
            <a:r>
              <a:rPr lang="en-US" sz="1800" b="0" i="0" u="none" strike="noStrike" baseline="0" dirty="0">
                <a:latin typeface="Garamond" panose="02020404030301010803" pitchFamily="18" charset="0"/>
              </a:rPr>
              <a:t>The </a:t>
            </a:r>
            <a:r>
              <a:rPr lang="en-US" sz="1800" b="0" i="0" u="none" strike="noStrike" baseline="0" dirty="0" err="1">
                <a:latin typeface="Garamond" panose="02020404030301010803" pitchFamily="18" charset="0"/>
              </a:rPr>
              <a:t>nakedObject</a:t>
            </a:r>
            <a:r>
              <a:rPr lang="en-US" sz="1800" b="0" i="0" u="none" strike="noStrike" baseline="0" dirty="0">
                <a:latin typeface="Garamond" panose="02020404030301010803" pitchFamily="18" charset="0"/>
              </a:rPr>
              <a:t> in this example is an object with no prototype chain.</a:t>
            </a:r>
          </a:p>
          <a:p>
            <a:pPr algn="l"/>
            <a:r>
              <a:rPr lang="en-US" sz="1800" b="0" i="0" u="none" strike="noStrike" baseline="0" dirty="0">
                <a:latin typeface="Garamond" panose="02020404030301010803" pitchFamily="18" charset="0"/>
              </a:rPr>
              <a:t>That means built-in methods such as </a:t>
            </a:r>
            <a:r>
              <a:rPr lang="en-US" sz="1800" b="0" i="1" u="none" strike="noStrike" baseline="0" dirty="0">
                <a:latin typeface="Garamond" panose="02020404030301010803" pitchFamily="18" charset="0"/>
              </a:rPr>
              <a:t>toString() </a:t>
            </a:r>
            <a:r>
              <a:rPr lang="en-US" sz="1800" b="0" i="0" u="none" strike="noStrike" baseline="0" dirty="0">
                <a:latin typeface="Garamond" panose="02020404030301010803" pitchFamily="18" charset="0"/>
              </a:rPr>
              <a:t>and </a:t>
            </a:r>
            <a:r>
              <a:rPr lang="en-US" sz="1800" b="0" i="1" u="none" strike="noStrike" baseline="0" dirty="0">
                <a:latin typeface="Garamond" panose="02020404030301010803" pitchFamily="18" charset="0"/>
              </a:rPr>
              <a:t>valueOf()</a:t>
            </a:r>
            <a:r>
              <a:rPr lang="en-US" sz="1800" b="0" i="0" u="none" strike="noStrike" baseline="0" dirty="0">
                <a:latin typeface="Garamond" panose="02020404030301010803" pitchFamily="18" charset="0"/>
              </a:rPr>
              <a:t> aren’t present on the object.</a:t>
            </a:r>
            <a:endParaRPr lang="en-US" sz="1800" dirty="0">
              <a:latin typeface="Garamond" panose="02020404030301010803" pitchFamily="18" charset="0"/>
            </a:endParaRPr>
          </a:p>
        </p:txBody>
      </p:sp>
    </p:spTree>
    <p:extLst>
      <p:ext uri="{BB962C8B-B14F-4D97-AF65-F5344CB8AC3E}">
        <p14:creationId xmlns:p14="http://schemas.microsoft.com/office/powerpoint/2010/main" val="127788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1972917" y="-102042"/>
            <a:ext cx="5198166" cy="6821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0" u="none" strike="noStrike" baseline="0" dirty="0">
                <a:latin typeface="Lora" panose="020B0604020202020204" charset="0"/>
              </a:rPr>
              <a:t>Constructor Inheritance</a:t>
            </a:r>
            <a:endParaRPr lang="en-US" sz="3200"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534425"/>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C63664F8-3F51-43F2-9F72-CB236452F1B9}"/>
              </a:ext>
            </a:extLst>
          </p:cNvPr>
          <p:cNvSpPr txBox="1"/>
          <p:nvPr/>
        </p:nvSpPr>
        <p:spPr>
          <a:xfrm>
            <a:off x="129209" y="732015"/>
            <a:ext cx="7275443" cy="646331"/>
          </a:xfrm>
          <a:prstGeom prst="rect">
            <a:avLst/>
          </a:prstGeom>
          <a:noFill/>
        </p:spPr>
        <p:txBody>
          <a:bodyPr wrap="square">
            <a:spAutoFit/>
          </a:bodyPr>
          <a:lstStyle/>
          <a:p>
            <a:pPr algn="l"/>
            <a:r>
              <a:rPr lang="en-US" sz="1800" b="0" i="0" u="none" strike="noStrike" baseline="0" dirty="0">
                <a:latin typeface="Garamond" panose="02020404030301010803" pitchFamily="18" charset="0"/>
              </a:rPr>
              <a:t>The Object inheritance in JavaScript is also the basis of constructor inheritance</a:t>
            </a:r>
          </a:p>
          <a:p>
            <a:pPr algn="l"/>
            <a:r>
              <a:rPr lang="en-US" sz="1800" b="0" i="0" u="none" strike="noStrike" baseline="0" dirty="0">
                <a:latin typeface="Garamond" panose="02020404030301010803" pitchFamily="18" charset="0"/>
              </a:rPr>
              <a:t>the JavaScript engine does the following for you:</a:t>
            </a:r>
            <a:endParaRPr lang="en-US" sz="1800" dirty="0">
              <a:latin typeface="Garamond" panose="02020404030301010803" pitchFamily="18" charset="0"/>
            </a:endParaRPr>
          </a:p>
        </p:txBody>
      </p:sp>
      <p:pic>
        <p:nvPicPr>
          <p:cNvPr id="4" name="Picture 3">
            <a:extLst>
              <a:ext uri="{FF2B5EF4-FFF2-40B4-BE49-F238E27FC236}">
                <a16:creationId xmlns:a16="http://schemas.microsoft.com/office/drawing/2014/main" id="{7FDDD94C-0404-4893-950D-A0E6BF3EA8B9}"/>
              </a:ext>
            </a:extLst>
          </p:cNvPr>
          <p:cNvPicPr>
            <a:picLocks noChangeAspect="1"/>
          </p:cNvPicPr>
          <p:nvPr/>
        </p:nvPicPr>
        <p:blipFill>
          <a:blip r:embed="rId3"/>
          <a:stretch>
            <a:fillRect/>
          </a:stretch>
        </p:blipFill>
        <p:spPr>
          <a:xfrm>
            <a:off x="155557" y="1849563"/>
            <a:ext cx="5181600" cy="2933700"/>
          </a:xfrm>
          <a:prstGeom prst="rect">
            <a:avLst/>
          </a:prstGeom>
        </p:spPr>
      </p:pic>
      <p:sp>
        <p:nvSpPr>
          <p:cNvPr id="10" name="TextBox 9">
            <a:extLst>
              <a:ext uri="{FF2B5EF4-FFF2-40B4-BE49-F238E27FC236}">
                <a16:creationId xmlns:a16="http://schemas.microsoft.com/office/drawing/2014/main" id="{3980FFBA-C316-4346-91A2-CF4EBA710037}"/>
              </a:ext>
            </a:extLst>
          </p:cNvPr>
          <p:cNvSpPr txBox="1"/>
          <p:nvPr/>
        </p:nvSpPr>
        <p:spPr>
          <a:xfrm>
            <a:off x="5337157" y="2571750"/>
            <a:ext cx="3687418" cy="1754326"/>
          </a:xfrm>
          <a:prstGeom prst="rect">
            <a:avLst/>
          </a:prstGeom>
          <a:noFill/>
        </p:spPr>
        <p:txBody>
          <a:bodyPr wrap="square">
            <a:spAutoFit/>
          </a:bodyPr>
          <a:lstStyle/>
          <a:p>
            <a:pPr algn="l"/>
            <a:r>
              <a:rPr lang="en-US" sz="1800" b="0" i="0" u="none" strike="noStrike" baseline="0" dirty="0">
                <a:latin typeface="Garamond" panose="02020404030301010803" pitchFamily="18" charset="0"/>
              </a:rPr>
              <a:t>So without doing anything extra, this code sets the constructor’s prototype property to an object that inherits from Object.prototype, which means any instances of </a:t>
            </a:r>
            <a:r>
              <a:rPr lang="en-US" sz="1800" b="0" i="0" u="none" strike="noStrike" baseline="0" dirty="0" err="1">
                <a:latin typeface="Garamond" panose="02020404030301010803" pitchFamily="18" charset="0"/>
              </a:rPr>
              <a:t>MyConstructor</a:t>
            </a:r>
            <a:r>
              <a:rPr lang="en-US" sz="1800" b="0" i="0" u="none" strike="noStrike" baseline="0" dirty="0">
                <a:latin typeface="Garamond" panose="02020404030301010803" pitchFamily="18" charset="0"/>
              </a:rPr>
              <a:t> also inherit from </a:t>
            </a:r>
            <a:r>
              <a:rPr lang="en-US" sz="1800" b="0" i="1" u="none" strike="noStrike" baseline="0" dirty="0">
                <a:latin typeface="Garamond" panose="02020404030301010803" pitchFamily="18" charset="0"/>
              </a:rPr>
              <a:t>Object.prototype</a:t>
            </a:r>
            <a:r>
              <a:rPr lang="en-US" sz="1800" b="0" i="0" u="none" strike="noStrike" baseline="0" dirty="0">
                <a:latin typeface="Garamond" panose="02020404030301010803" pitchFamily="18" charset="0"/>
              </a:rPr>
              <a:t>.</a:t>
            </a:r>
            <a:endParaRPr lang="en-US" sz="1800" dirty="0">
              <a:latin typeface="Garamond" panose="02020404030301010803" pitchFamily="18" charset="0"/>
            </a:endParaRPr>
          </a:p>
        </p:txBody>
      </p:sp>
    </p:spTree>
    <p:extLst>
      <p:ext uri="{BB962C8B-B14F-4D97-AF65-F5344CB8AC3E}">
        <p14:creationId xmlns:p14="http://schemas.microsoft.com/office/powerpoint/2010/main" val="1358088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1972917" y="-102042"/>
            <a:ext cx="5198166" cy="6821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0" u="none" strike="noStrike" baseline="0" dirty="0">
                <a:latin typeface="Lora" panose="020B0604020202020204" charset="0"/>
              </a:rPr>
              <a:t>Constructor Inheritance</a:t>
            </a:r>
            <a:endParaRPr lang="en-US" sz="3200"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534425"/>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C63664F8-3F51-43F2-9F72-CB236452F1B9}"/>
              </a:ext>
            </a:extLst>
          </p:cNvPr>
          <p:cNvSpPr txBox="1"/>
          <p:nvPr/>
        </p:nvSpPr>
        <p:spPr>
          <a:xfrm>
            <a:off x="4472609" y="677710"/>
            <a:ext cx="4552121" cy="4247317"/>
          </a:xfrm>
          <a:prstGeom prst="rect">
            <a:avLst/>
          </a:prstGeom>
          <a:noFill/>
        </p:spPr>
        <p:txBody>
          <a:bodyPr wrap="square">
            <a:spAutoFit/>
          </a:bodyPr>
          <a:lstStyle/>
          <a:p>
            <a:pPr algn="l"/>
            <a:r>
              <a:rPr lang="en-US" sz="1800" b="0" i="0" u="none" strike="noStrike" baseline="0" dirty="0">
                <a:latin typeface="Garamond" panose="02020404030301010803" pitchFamily="18" charset="0"/>
              </a:rPr>
              <a:t>In this code, there are two constructors: Rectangle u and Square.</a:t>
            </a:r>
          </a:p>
          <a:p>
            <a:pPr algn="l"/>
            <a:r>
              <a:rPr lang="en-US" sz="1800" b="0" i="0" u="none" strike="noStrike" baseline="0" dirty="0">
                <a:latin typeface="Garamond" panose="02020404030301010803" pitchFamily="18" charset="0"/>
              </a:rPr>
              <a:t>The Square constructor has its prototype property overwritten with an instance of Rectangle. No arguments are passed into Rectangle at this point because they don’t need to be used, After that, </a:t>
            </a:r>
            <a:r>
              <a:rPr lang="en-US" sz="1800" b="0" i="0" u="none" strike="noStrike" baseline="0" dirty="0" err="1">
                <a:latin typeface="Garamond" panose="02020404030301010803" pitchFamily="18" charset="0"/>
              </a:rPr>
              <a:t>rect</a:t>
            </a:r>
            <a:r>
              <a:rPr lang="en-US" sz="1800" b="0" i="0" u="none" strike="noStrike" baseline="0" dirty="0">
                <a:latin typeface="Garamond" panose="02020404030301010803" pitchFamily="18" charset="0"/>
              </a:rPr>
              <a:t> is created as an instance of Rectangle, and square is created as an instance of Square. Both objects have the </a:t>
            </a:r>
            <a:r>
              <a:rPr lang="en-US" sz="1800" b="0" i="0" u="none" strike="noStrike" baseline="0" dirty="0" err="1">
                <a:latin typeface="Garamond" panose="02020404030301010803" pitchFamily="18" charset="0"/>
              </a:rPr>
              <a:t>getArea</a:t>
            </a:r>
            <a:r>
              <a:rPr lang="en-US" sz="1800" b="0" i="0" u="none" strike="noStrike" baseline="0" dirty="0">
                <a:latin typeface="Garamond" panose="02020404030301010803" pitchFamily="18" charset="0"/>
              </a:rPr>
              <a:t>() method because it is inherited from </a:t>
            </a:r>
            <a:r>
              <a:rPr lang="en-US" sz="1800" b="0" i="0" u="none" strike="noStrike" baseline="0" dirty="0" err="1">
                <a:latin typeface="Garamond" panose="02020404030301010803" pitchFamily="18" charset="0"/>
              </a:rPr>
              <a:t>Rectangle.prototype</a:t>
            </a:r>
            <a:r>
              <a:rPr lang="en-US" sz="1800" b="0" i="0" u="none" strike="noStrike" baseline="0" dirty="0">
                <a:latin typeface="Garamond" panose="02020404030301010803" pitchFamily="18" charset="0"/>
              </a:rPr>
              <a:t>. The square variable is considered an instance of Square as well as Rectangle and Object because </a:t>
            </a:r>
            <a:r>
              <a:rPr lang="en-US" sz="1800" b="0" i="0" u="none" strike="noStrike" baseline="0" dirty="0" err="1">
                <a:latin typeface="Garamond" panose="02020404030301010803" pitchFamily="18" charset="0"/>
              </a:rPr>
              <a:t>instanceof</a:t>
            </a:r>
            <a:r>
              <a:rPr lang="en-US" sz="1800" b="0" i="0" u="none" strike="noStrike" baseline="0" dirty="0">
                <a:latin typeface="Garamond" panose="02020404030301010803" pitchFamily="18" charset="0"/>
              </a:rPr>
              <a:t> uses the prototype chain to determine the object type.</a:t>
            </a:r>
            <a:endParaRPr lang="en-US" sz="1800" dirty="0">
              <a:latin typeface="Garamond" panose="02020404030301010803" pitchFamily="18" charset="0"/>
            </a:endParaRPr>
          </a:p>
          <a:p>
            <a:pPr algn="l"/>
            <a:endParaRPr lang="en-US" sz="1800" b="0" i="0" u="none" strike="noStrike" baseline="0" dirty="0">
              <a:latin typeface="Garamond" panose="02020404030301010803" pitchFamily="18" charset="0"/>
            </a:endParaRPr>
          </a:p>
        </p:txBody>
      </p:sp>
      <p:pic>
        <p:nvPicPr>
          <p:cNvPr id="3" name="Picture 2">
            <a:extLst>
              <a:ext uri="{FF2B5EF4-FFF2-40B4-BE49-F238E27FC236}">
                <a16:creationId xmlns:a16="http://schemas.microsoft.com/office/drawing/2014/main" id="{8BD6B6A6-B9E8-445F-BA79-C5D3B35B09A5}"/>
              </a:ext>
            </a:extLst>
          </p:cNvPr>
          <p:cNvPicPr>
            <a:picLocks noChangeAspect="1"/>
          </p:cNvPicPr>
          <p:nvPr/>
        </p:nvPicPr>
        <p:blipFill>
          <a:blip r:embed="rId3"/>
          <a:stretch>
            <a:fillRect/>
          </a:stretch>
        </p:blipFill>
        <p:spPr>
          <a:xfrm>
            <a:off x="-1" y="580144"/>
            <a:ext cx="4403035" cy="4563356"/>
          </a:xfrm>
          <a:prstGeom prst="rect">
            <a:avLst/>
          </a:prstGeom>
        </p:spPr>
      </p:pic>
    </p:spTree>
    <p:extLst>
      <p:ext uri="{BB962C8B-B14F-4D97-AF65-F5344CB8AC3E}">
        <p14:creationId xmlns:p14="http://schemas.microsoft.com/office/powerpoint/2010/main" val="195226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251213" y="-102042"/>
            <a:ext cx="4422914" cy="6821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0" u="none" strike="noStrike" baseline="0" dirty="0">
                <a:latin typeface="Lora" panose="020B0604020202020204" charset="0"/>
              </a:rPr>
              <a:t>Constructor Stealing</a:t>
            </a:r>
            <a:endParaRPr lang="en-US" sz="3200"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458122" y="534425"/>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C63664F8-3F51-43F2-9F72-CB236452F1B9}"/>
              </a:ext>
            </a:extLst>
          </p:cNvPr>
          <p:cNvSpPr txBox="1"/>
          <p:nvPr/>
        </p:nvSpPr>
        <p:spPr>
          <a:xfrm>
            <a:off x="265199" y="881102"/>
            <a:ext cx="6244931" cy="2308324"/>
          </a:xfrm>
          <a:prstGeom prst="rect">
            <a:avLst/>
          </a:prstGeom>
          <a:noFill/>
        </p:spPr>
        <p:txBody>
          <a:bodyPr wrap="square">
            <a:spAutoFit/>
          </a:bodyPr>
          <a:lstStyle/>
          <a:p>
            <a:pPr algn="l"/>
            <a:r>
              <a:rPr lang="en-US" sz="1800" b="0" i="0" u="none" strike="noStrike" baseline="0" dirty="0">
                <a:latin typeface="Garamond" panose="02020404030301010803" pitchFamily="18" charset="0"/>
              </a:rPr>
              <a:t>Constructor Stealing is to call the Shape constructor from within the Rectangle constructor.</a:t>
            </a:r>
          </a:p>
          <a:p>
            <a:pPr algn="l"/>
            <a:endParaRPr lang="en-US" sz="1800" b="0" i="0" u="none" strike="noStrike" baseline="0" dirty="0">
              <a:latin typeface="Garamond" panose="02020404030301010803" pitchFamily="18" charset="0"/>
            </a:endParaRPr>
          </a:p>
          <a:p>
            <a:pPr algn="l"/>
            <a:r>
              <a:rPr lang="en-US" sz="1800" b="0" i="0" u="none" strike="noStrike" baseline="0" dirty="0">
                <a:latin typeface="Garamond" panose="02020404030301010803" pitchFamily="18" charset="0"/>
              </a:rPr>
              <a:t>The apply() and call() methods can be used to execute a constructor on the newly created object.</a:t>
            </a:r>
          </a:p>
          <a:p>
            <a:pPr algn="l"/>
            <a:endParaRPr lang="en-US" sz="1800" dirty="0">
              <a:latin typeface="Garamond" panose="02020404030301010803" pitchFamily="18" charset="0"/>
            </a:endParaRPr>
          </a:p>
          <a:p>
            <a:pPr algn="l"/>
            <a:r>
              <a:rPr lang="en-US" sz="1800" b="0" i="0" u="none" strike="noStrike" baseline="0" dirty="0">
                <a:latin typeface="Garamond" panose="02020404030301010803" pitchFamily="18" charset="0"/>
              </a:rPr>
              <a:t>In effect, you’re </a:t>
            </a:r>
            <a:r>
              <a:rPr lang="en-US" sz="1800" b="0" i="0" u="sng" strike="noStrike" baseline="0" dirty="0">
                <a:latin typeface="Garamond" panose="02020404030301010803" pitchFamily="18" charset="0"/>
              </a:rPr>
              <a:t>stealing</a:t>
            </a:r>
            <a:r>
              <a:rPr lang="en-US" sz="1800" b="0" i="0" u="none" strike="noStrike" baseline="0" dirty="0">
                <a:latin typeface="Garamond" panose="02020404030301010803" pitchFamily="18" charset="0"/>
              </a:rPr>
              <a:t> the supertype constructor for your own object.</a:t>
            </a:r>
            <a:endParaRPr lang="en-US" sz="1800" dirty="0">
              <a:latin typeface="Garamond" panose="02020404030301010803" pitchFamily="18" charset="0"/>
            </a:endParaRPr>
          </a:p>
        </p:txBody>
      </p:sp>
    </p:spTree>
    <p:extLst>
      <p:ext uri="{BB962C8B-B14F-4D97-AF65-F5344CB8AC3E}">
        <p14:creationId xmlns:p14="http://schemas.microsoft.com/office/powerpoint/2010/main" val="3588109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3032214" y="-84452"/>
            <a:ext cx="2773018" cy="6288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0" u="none" strike="noStrike" baseline="0" dirty="0">
                <a:latin typeface="Lora" panose="020B0604020202020204" charset="0"/>
              </a:rPr>
              <a:t>Constructor Stealing</a:t>
            </a:r>
            <a:endParaRPr lang="en-US" sz="3200"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3032214" y="534425"/>
            <a:ext cx="2453407"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a:extLst>
              <a:ext uri="{FF2B5EF4-FFF2-40B4-BE49-F238E27FC236}">
                <a16:creationId xmlns:a16="http://schemas.microsoft.com/office/drawing/2014/main" id="{C99DD71E-DA90-490A-8885-20ABA93648F5}"/>
              </a:ext>
            </a:extLst>
          </p:cNvPr>
          <p:cNvPicPr>
            <a:picLocks noChangeAspect="1"/>
          </p:cNvPicPr>
          <p:nvPr/>
        </p:nvPicPr>
        <p:blipFill>
          <a:blip r:embed="rId3"/>
          <a:stretch>
            <a:fillRect/>
          </a:stretch>
        </p:blipFill>
        <p:spPr>
          <a:xfrm>
            <a:off x="51253" y="587794"/>
            <a:ext cx="4867058" cy="4555705"/>
          </a:xfrm>
          <a:prstGeom prst="rect">
            <a:avLst/>
          </a:prstGeom>
        </p:spPr>
      </p:pic>
      <p:sp>
        <p:nvSpPr>
          <p:cNvPr id="8" name="TextBox 7">
            <a:extLst>
              <a:ext uri="{FF2B5EF4-FFF2-40B4-BE49-F238E27FC236}">
                <a16:creationId xmlns:a16="http://schemas.microsoft.com/office/drawing/2014/main" id="{CF1C99C3-108E-4B4C-B64C-F896AFF6940E}"/>
              </a:ext>
            </a:extLst>
          </p:cNvPr>
          <p:cNvSpPr txBox="1"/>
          <p:nvPr/>
        </p:nvSpPr>
        <p:spPr>
          <a:xfrm>
            <a:off x="4938189" y="1135514"/>
            <a:ext cx="4154558" cy="3693319"/>
          </a:xfrm>
          <a:prstGeom prst="rect">
            <a:avLst/>
          </a:prstGeom>
          <a:noFill/>
        </p:spPr>
        <p:txBody>
          <a:bodyPr wrap="square">
            <a:spAutoFit/>
          </a:bodyPr>
          <a:lstStyle/>
          <a:p>
            <a:pPr algn="l"/>
            <a:r>
              <a:rPr lang="en-US" sz="1800" b="0" i="0" u="none" strike="noStrike" baseline="0" dirty="0">
                <a:latin typeface="Garamond" panose="02020404030301010803" pitchFamily="18" charset="0"/>
              </a:rPr>
              <a:t>The u Square constructor calls the Rectangle constructor and passes in this as well as size two times.</a:t>
            </a:r>
          </a:p>
          <a:p>
            <a:pPr algn="l"/>
            <a:r>
              <a:rPr lang="en-US" sz="1800" b="0" i="0" u="none" strike="noStrike" baseline="0" dirty="0">
                <a:latin typeface="Garamond" panose="02020404030301010803" pitchFamily="18" charset="0"/>
              </a:rPr>
              <a:t>doing so creates the length and width</a:t>
            </a:r>
          </a:p>
          <a:p>
            <a:pPr algn="l"/>
            <a:r>
              <a:rPr lang="en-US" sz="1800" b="0" i="0" u="none" strike="noStrike" baseline="0" dirty="0">
                <a:latin typeface="Garamond" panose="02020404030301010803" pitchFamily="18" charset="0"/>
              </a:rPr>
              <a:t>properties on the new object and makes each equal to size.</a:t>
            </a:r>
            <a:endParaRPr lang="en-US" sz="1800" dirty="0">
              <a:latin typeface="Garamond" panose="02020404030301010803" pitchFamily="18" charset="0"/>
            </a:endParaRPr>
          </a:p>
          <a:p>
            <a:pPr algn="l"/>
            <a:r>
              <a:rPr lang="en-US" sz="1800" b="0" i="0" u="none" strike="noStrike" baseline="0" dirty="0">
                <a:latin typeface="Garamond" panose="02020404030301010803" pitchFamily="18" charset="0"/>
              </a:rPr>
              <a:t>You can add new properties or override existing ones after applying the type constructor.</a:t>
            </a:r>
          </a:p>
          <a:p>
            <a:pPr algn="l"/>
            <a:r>
              <a:rPr lang="en-US" sz="1800" b="0" i="0" u="none" strike="noStrike" baseline="0" dirty="0">
                <a:latin typeface="Garamond" panose="02020404030301010803" pitchFamily="18" charset="0"/>
              </a:rPr>
              <a:t>This two-step process is useful when you need to accomplish inheritance between custom types.</a:t>
            </a:r>
            <a:endParaRPr lang="en-US" sz="1800" dirty="0">
              <a:latin typeface="Garamond" panose="02020404030301010803" pitchFamily="18" charset="0"/>
            </a:endParaRPr>
          </a:p>
          <a:p>
            <a:pPr algn="l"/>
            <a:endParaRPr lang="en-US" sz="1800" dirty="0">
              <a:latin typeface="Garamond" panose="02020404030301010803" pitchFamily="18" charset="0"/>
            </a:endParaRPr>
          </a:p>
        </p:txBody>
      </p:sp>
    </p:spTree>
    <p:extLst>
      <p:ext uri="{BB962C8B-B14F-4D97-AF65-F5344CB8AC3E}">
        <p14:creationId xmlns:p14="http://schemas.microsoft.com/office/powerpoint/2010/main" val="2746266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1871041" y="-118246"/>
            <a:ext cx="6120020" cy="6821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0" u="none" strike="noStrike" baseline="0" dirty="0">
                <a:latin typeface="Lora" panose="020B0604020202020204" charset="0"/>
              </a:rPr>
              <a:t>Accessing Supertype Methods</a:t>
            </a:r>
            <a:endParaRPr lang="en-US" sz="3200" dirty="0">
              <a:latin typeface="Lora" panose="020B0604020202020204" charset="0"/>
            </a:endParaRP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7" y="534425"/>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TextBox 6">
            <a:extLst>
              <a:ext uri="{FF2B5EF4-FFF2-40B4-BE49-F238E27FC236}">
                <a16:creationId xmlns:a16="http://schemas.microsoft.com/office/drawing/2014/main" id="{7EA9E768-F13C-45F9-AFCA-5D1970693875}"/>
              </a:ext>
            </a:extLst>
          </p:cNvPr>
          <p:cNvSpPr txBox="1"/>
          <p:nvPr/>
        </p:nvSpPr>
        <p:spPr>
          <a:xfrm>
            <a:off x="357809" y="880211"/>
            <a:ext cx="7272958" cy="2862322"/>
          </a:xfrm>
          <a:prstGeom prst="rect">
            <a:avLst/>
          </a:prstGeom>
          <a:noFill/>
        </p:spPr>
        <p:txBody>
          <a:bodyPr wrap="square">
            <a:spAutoFit/>
          </a:bodyPr>
          <a:lstStyle/>
          <a:p>
            <a:pPr algn="l"/>
            <a:r>
              <a:rPr lang="en-US" sz="1800" b="0" i="0" u="none" strike="noStrike" baseline="0" dirty="0">
                <a:latin typeface="Garamond" panose="02020404030301010803" pitchFamily="18" charset="0"/>
              </a:rPr>
              <a:t>In the previous example, the Square type has its own toString() method that shadows toString() on the prototype.</a:t>
            </a:r>
          </a:p>
          <a:p>
            <a:pPr algn="l"/>
            <a:endParaRPr lang="en-US" sz="1800" dirty="0">
              <a:latin typeface="Garamond" panose="02020404030301010803" pitchFamily="18" charset="0"/>
            </a:endParaRPr>
          </a:p>
          <a:p>
            <a:pPr algn="l"/>
            <a:r>
              <a:rPr lang="en-US" sz="1800" b="0" i="0" u="none" strike="noStrike" baseline="0" dirty="0">
                <a:latin typeface="Garamond" panose="02020404030301010803" pitchFamily="18" charset="0"/>
              </a:rPr>
              <a:t>It is fairly common to override supertype methods with new functionality in the subtype.</a:t>
            </a:r>
          </a:p>
          <a:p>
            <a:pPr algn="l"/>
            <a:endParaRPr lang="en-US" sz="1800" dirty="0">
              <a:latin typeface="Garamond" panose="02020404030301010803" pitchFamily="18" charset="0"/>
            </a:endParaRPr>
          </a:p>
          <a:p>
            <a:pPr algn="l"/>
            <a:r>
              <a:rPr lang="en-US" sz="1800" b="0" i="0" u="none" strike="noStrike" baseline="0" dirty="0">
                <a:latin typeface="Garamond" panose="02020404030301010803" pitchFamily="18" charset="0"/>
              </a:rPr>
              <a:t>In other languages, you might be able to say </a:t>
            </a:r>
            <a:r>
              <a:rPr lang="en-US" sz="1800" b="0" i="0" u="none" strike="noStrike" baseline="0" dirty="0" err="1">
                <a:latin typeface="Garamond" panose="02020404030301010803" pitchFamily="18" charset="0"/>
              </a:rPr>
              <a:t>super.toString</a:t>
            </a:r>
            <a:r>
              <a:rPr lang="en-US" sz="1800" b="0" i="0" u="none" strike="noStrike" baseline="0" dirty="0">
                <a:latin typeface="Garamond" panose="02020404030301010803" pitchFamily="18" charset="0"/>
              </a:rPr>
              <a:t>(), but JavaScript doesn’t have anything similar. Instead, you can directly access the method on the supertype’s prototype and use either call() or apply() to execute the method on the subtype object. </a:t>
            </a:r>
            <a:endParaRPr lang="en-US" sz="1800" dirty="0">
              <a:latin typeface="Garamond" panose="02020404030301010803" pitchFamily="18" charset="0"/>
            </a:endParaRPr>
          </a:p>
        </p:txBody>
      </p:sp>
    </p:spTree>
    <p:extLst>
      <p:ext uri="{BB962C8B-B14F-4D97-AF65-F5344CB8AC3E}">
        <p14:creationId xmlns:p14="http://schemas.microsoft.com/office/powerpoint/2010/main" val="3043355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5" name="TextBox 4">
            <a:extLst>
              <a:ext uri="{FF2B5EF4-FFF2-40B4-BE49-F238E27FC236}">
                <a16:creationId xmlns:a16="http://schemas.microsoft.com/office/drawing/2014/main" id="{C63664F8-3F51-43F2-9F72-CB236452F1B9}"/>
              </a:ext>
            </a:extLst>
          </p:cNvPr>
          <p:cNvSpPr txBox="1"/>
          <p:nvPr/>
        </p:nvSpPr>
        <p:spPr>
          <a:xfrm>
            <a:off x="102213" y="580144"/>
            <a:ext cx="1470991" cy="369332"/>
          </a:xfrm>
          <a:prstGeom prst="rect">
            <a:avLst/>
          </a:prstGeom>
          <a:noFill/>
        </p:spPr>
        <p:txBody>
          <a:bodyPr wrap="square">
            <a:spAutoFit/>
          </a:bodyPr>
          <a:lstStyle/>
          <a:p>
            <a:pPr algn="l"/>
            <a:r>
              <a:rPr lang="en-US" sz="1800" b="0" i="0" u="none" strike="noStrike" baseline="0" dirty="0">
                <a:latin typeface="Garamond" panose="02020404030301010803" pitchFamily="18" charset="0"/>
              </a:rPr>
              <a:t>For example:</a:t>
            </a:r>
            <a:endParaRPr lang="en-US" sz="1800" dirty="0">
              <a:latin typeface="Garamond" panose="02020404030301010803" pitchFamily="18" charset="0"/>
            </a:endParaRPr>
          </a:p>
        </p:txBody>
      </p:sp>
      <p:pic>
        <p:nvPicPr>
          <p:cNvPr id="7" name="Picture 6">
            <a:extLst>
              <a:ext uri="{FF2B5EF4-FFF2-40B4-BE49-F238E27FC236}">
                <a16:creationId xmlns:a16="http://schemas.microsoft.com/office/drawing/2014/main" id="{FD2ADACB-B597-45C2-8183-1CDC27410CF8}"/>
              </a:ext>
            </a:extLst>
          </p:cNvPr>
          <p:cNvPicPr>
            <a:picLocks noChangeAspect="1"/>
          </p:cNvPicPr>
          <p:nvPr/>
        </p:nvPicPr>
        <p:blipFill>
          <a:blip r:embed="rId3"/>
          <a:stretch>
            <a:fillRect/>
          </a:stretch>
        </p:blipFill>
        <p:spPr>
          <a:xfrm>
            <a:off x="102213" y="949476"/>
            <a:ext cx="5207794" cy="4148305"/>
          </a:xfrm>
          <a:prstGeom prst="rect">
            <a:avLst/>
          </a:prstGeom>
        </p:spPr>
      </p:pic>
      <p:sp>
        <p:nvSpPr>
          <p:cNvPr id="8" name="Google Shape;133;p25">
            <a:extLst>
              <a:ext uri="{FF2B5EF4-FFF2-40B4-BE49-F238E27FC236}">
                <a16:creationId xmlns:a16="http://schemas.microsoft.com/office/drawing/2014/main" id="{FF2A8D1E-6B96-4E26-9DAE-86F7CA8517FE}"/>
              </a:ext>
            </a:extLst>
          </p:cNvPr>
          <p:cNvSpPr txBox="1">
            <a:spLocks/>
          </p:cNvSpPr>
          <p:nvPr/>
        </p:nvSpPr>
        <p:spPr>
          <a:xfrm>
            <a:off x="1621321" y="-102042"/>
            <a:ext cx="5901358" cy="6821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i="0" u="none" strike="noStrike" baseline="0" dirty="0">
                <a:latin typeface="Lora" panose="020B0604020202020204" charset="0"/>
              </a:rPr>
              <a:t>Accessing Supertype Methods</a:t>
            </a:r>
            <a:endParaRPr lang="en-US" sz="3200" dirty="0">
              <a:latin typeface="Lora" panose="020B0604020202020204" charset="0"/>
            </a:endParaRPr>
          </a:p>
        </p:txBody>
      </p:sp>
      <p:sp>
        <p:nvSpPr>
          <p:cNvPr id="9" name="Google Shape;170;p28">
            <a:extLst>
              <a:ext uri="{FF2B5EF4-FFF2-40B4-BE49-F238E27FC236}">
                <a16:creationId xmlns:a16="http://schemas.microsoft.com/office/drawing/2014/main" id="{58C9C39A-43D8-430E-ACBB-FDC53D235C79}"/>
              </a:ext>
            </a:extLst>
          </p:cNvPr>
          <p:cNvSpPr/>
          <p:nvPr/>
        </p:nvSpPr>
        <p:spPr>
          <a:xfrm>
            <a:off x="2746357" y="534425"/>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TextBox 9">
            <a:extLst>
              <a:ext uri="{FF2B5EF4-FFF2-40B4-BE49-F238E27FC236}">
                <a16:creationId xmlns:a16="http://schemas.microsoft.com/office/drawing/2014/main" id="{12BBBFAF-2714-4FBE-A28B-5326875A7D79}"/>
              </a:ext>
            </a:extLst>
          </p:cNvPr>
          <p:cNvSpPr txBox="1"/>
          <p:nvPr/>
        </p:nvSpPr>
        <p:spPr>
          <a:xfrm>
            <a:off x="5488346" y="1426796"/>
            <a:ext cx="3569223" cy="2862322"/>
          </a:xfrm>
          <a:prstGeom prst="rect">
            <a:avLst/>
          </a:prstGeom>
          <a:noFill/>
        </p:spPr>
        <p:txBody>
          <a:bodyPr wrap="square">
            <a:spAutoFit/>
          </a:bodyPr>
          <a:lstStyle/>
          <a:p>
            <a:pPr algn="l"/>
            <a:r>
              <a:rPr lang="en-US" sz="1800" b="0" i="0" u="none" strike="noStrike" baseline="0" dirty="0">
                <a:latin typeface="Garamond" panose="02020404030301010803" pitchFamily="18" charset="0"/>
              </a:rPr>
              <a:t>In this piece of the code, </a:t>
            </a:r>
            <a:r>
              <a:rPr lang="en-US" sz="1800" b="0" i="0" u="none" strike="noStrike" baseline="0" dirty="0" err="1">
                <a:latin typeface="Garamond" panose="02020404030301010803" pitchFamily="18" charset="0"/>
              </a:rPr>
              <a:t>Square.prototype.toString</a:t>
            </a:r>
            <a:r>
              <a:rPr lang="en-US" sz="1800" b="0" i="0" u="none" strike="noStrike" baseline="0" dirty="0">
                <a:latin typeface="Garamond" panose="02020404030301010803" pitchFamily="18" charset="0"/>
              </a:rPr>
              <a:t>() calls</a:t>
            </a:r>
          </a:p>
          <a:p>
            <a:pPr algn="l"/>
            <a:r>
              <a:rPr lang="en-US" sz="1800" b="0" i="0" u="none" strike="noStrike" baseline="0" dirty="0" err="1">
                <a:latin typeface="Garamond" panose="02020404030301010803" pitchFamily="18" charset="0"/>
              </a:rPr>
              <a:t>Rectangle.prototype.toString</a:t>
            </a:r>
            <a:r>
              <a:rPr lang="en-US" sz="1800" b="0" i="0" u="none" strike="noStrike" baseline="0" dirty="0">
                <a:latin typeface="Garamond" panose="02020404030301010803" pitchFamily="18" charset="0"/>
              </a:rPr>
              <a:t>() by using call(). The method just needs</a:t>
            </a:r>
          </a:p>
          <a:p>
            <a:pPr algn="l"/>
            <a:r>
              <a:rPr lang="en-US" sz="1800" b="0" i="0" u="none" strike="noStrike" baseline="0" dirty="0">
                <a:latin typeface="Garamond" panose="02020404030301010803" pitchFamily="18" charset="0"/>
              </a:rPr>
              <a:t>to replace "Rectangle" with "Square" before returning the resulting text.</a:t>
            </a:r>
          </a:p>
          <a:p>
            <a:pPr algn="l"/>
            <a:r>
              <a:rPr lang="en-US" sz="1800" b="0" i="0" u="none" strike="noStrike" baseline="0" dirty="0">
                <a:latin typeface="Garamond" panose="02020404030301010803" pitchFamily="18" charset="0"/>
              </a:rPr>
              <a:t>This approach may seem a bit verbose for such a simple operation, but</a:t>
            </a:r>
            <a:r>
              <a:rPr lang="en-US" sz="1800" dirty="0">
                <a:latin typeface="Garamond" panose="02020404030301010803" pitchFamily="18" charset="0"/>
              </a:rPr>
              <a:t> </a:t>
            </a:r>
            <a:r>
              <a:rPr lang="en-US" sz="1800" b="0" i="0" u="none" strike="noStrike" baseline="0" dirty="0">
                <a:latin typeface="Garamond" panose="02020404030301010803" pitchFamily="18" charset="0"/>
              </a:rPr>
              <a:t>it is the only way to access a supertype’s method.</a:t>
            </a:r>
            <a:endParaRPr lang="en-US" sz="1800" dirty="0">
              <a:latin typeface="Garamond" panose="02020404030301010803" pitchFamily="18" charset="0"/>
            </a:endParaRPr>
          </a:p>
        </p:txBody>
      </p:sp>
    </p:spTree>
    <p:extLst>
      <p:ext uri="{BB962C8B-B14F-4D97-AF65-F5344CB8AC3E}">
        <p14:creationId xmlns:p14="http://schemas.microsoft.com/office/powerpoint/2010/main" val="326475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6"/>
          <p:cNvSpPr txBox="1">
            <a:spLocks noGrp="1"/>
          </p:cNvSpPr>
          <p:nvPr>
            <p:ph type="title"/>
          </p:nvPr>
        </p:nvSpPr>
        <p:spPr>
          <a:xfrm>
            <a:off x="563316" y="250852"/>
            <a:ext cx="2825927" cy="116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Alternative resources</a:t>
            </a:r>
            <a:endParaRPr dirty="0"/>
          </a:p>
        </p:txBody>
      </p:sp>
      <p:sp>
        <p:nvSpPr>
          <p:cNvPr id="493" name="Google Shape;493;p46"/>
          <p:cNvSpPr txBox="1">
            <a:spLocks noGrp="1"/>
          </p:cNvSpPr>
          <p:nvPr>
            <p:ph type="subTitle" idx="1"/>
          </p:nvPr>
        </p:nvSpPr>
        <p:spPr>
          <a:xfrm>
            <a:off x="1351722" y="1413952"/>
            <a:ext cx="7066722" cy="1887296"/>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US" sz="1800" dirty="0">
                <a:uFill>
                  <a:noFill/>
                </a:uFill>
                <a:latin typeface="Garamond" panose="02020404030301010803" pitchFamily="18" charset="0"/>
              </a:rPr>
              <a:t>The-principles-of-object-oriented-JavaScript (by: </a:t>
            </a:r>
            <a:r>
              <a:rPr lang="pt-BR" sz="1800" dirty="0">
                <a:uFill>
                  <a:noFill/>
                </a:uFill>
                <a:latin typeface="Garamond" panose="02020404030301010803" pitchFamily="18" charset="0"/>
              </a:rPr>
              <a:t>Nicholasc. Zakas</a:t>
            </a:r>
            <a:r>
              <a:rPr lang="en-US" sz="1800" dirty="0">
                <a:uFill>
                  <a:noFill/>
                </a:uFill>
                <a:latin typeface="Garamond" panose="02020404030301010803" pitchFamily="18" charset="0"/>
              </a:rPr>
              <a:t>)</a:t>
            </a:r>
          </a:p>
          <a:p>
            <a:pPr marL="457200" lvl="0" indent="-330200" algn="l" rtl="0">
              <a:spcBef>
                <a:spcPts val="0"/>
              </a:spcBef>
              <a:spcAft>
                <a:spcPts val="0"/>
              </a:spcAft>
              <a:buSzPts val="1600"/>
              <a:buChar char="●"/>
            </a:pPr>
            <a:r>
              <a:rPr lang="en-US" sz="1800" dirty="0">
                <a:uFill>
                  <a:noFill/>
                </a:uFill>
                <a:latin typeface="Garamond" panose="02020404030301010803" pitchFamily="18" charset="0"/>
                <a:hlinkClick r:id="rId3"/>
              </a:rPr>
              <a:t>https://developer.mozilla.org</a:t>
            </a:r>
            <a:r>
              <a:rPr lang="en-US" sz="1800" dirty="0">
                <a:uFill>
                  <a:noFill/>
                </a:uFill>
                <a:latin typeface="Garamond" panose="02020404030301010803" pitchFamily="18" charset="0"/>
              </a:rPr>
              <a:t> (MDN Web Docs)</a:t>
            </a:r>
          </a:p>
          <a:p>
            <a:pPr marL="457200" lvl="0" indent="-330200" algn="l" rtl="0">
              <a:spcBef>
                <a:spcPts val="0"/>
              </a:spcBef>
              <a:spcAft>
                <a:spcPts val="0"/>
              </a:spcAft>
              <a:buSzPts val="1600"/>
              <a:buChar char="●"/>
            </a:pPr>
            <a:r>
              <a:rPr lang="en-US" sz="1800" dirty="0">
                <a:uFill>
                  <a:noFill/>
                </a:uFill>
                <a:latin typeface="Garamond" panose="02020404030301010803" pitchFamily="18" charset="0"/>
                <a:hlinkClick r:id="rId4"/>
              </a:rPr>
              <a:t>https://www.w3schools.com</a:t>
            </a:r>
            <a:endParaRPr lang="en-US" sz="1800" dirty="0">
              <a:uFill>
                <a:noFill/>
              </a:uFill>
              <a:latin typeface="Garamond" panose="02020404030301010803" pitchFamily="18" charset="0"/>
            </a:endParaRPr>
          </a:p>
          <a:p>
            <a:pPr marL="457200" lvl="0" indent="-330200" algn="l" rtl="0">
              <a:spcBef>
                <a:spcPts val="0"/>
              </a:spcBef>
              <a:spcAft>
                <a:spcPts val="0"/>
              </a:spcAft>
              <a:buSzPts val="1600"/>
              <a:buChar char="●"/>
            </a:pPr>
            <a:r>
              <a:rPr lang="en-US" sz="1800">
                <a:uFill>
                  <a:noFill/>
                </a:uFill>
                <a:latin typeface="Garamond" panose="02020404030301010803" pitchFamily="18" charset="0"/>
              </a:rPr>
              <a:t>https://www.tutorialsteacher.com</a:t>
            </a:r>
            <a:endParaRPr lang="en-US" sz="1800" dirty="0">
              <a:uFill>
                <a:noFill/>
              </a:uFill>
              <a:latin typeface="Garamond" panose="02020404030301010803" pitchFamily="18" charset="0"/>
            </a:endParaRPr>
          </a:p>
          <a:p>
            <a:pPr marL="457200" lvl="0" indent="-330200" algn="l" rtl="0">
              <a:spcBef>
                <a:spcPts val="0"/>
              </a:spcBef>
              <a:spcAft>
                <a:spcPts val="0"/>
              </a:spcAft>
              <a:buSzPts val="1600"/>
              <a:buChar char="●"/>
            </a:pPr>
            <a:endParaRPr sz="1800" dirty="0">
              <a:latin typeface="Garamond" panose="02020404030301010803"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3" name="Title 2">
            <a:extLst>
              <a:ext uri="{FF2B5EF4-FFF2-40B4-BE49-F238E27FC236}">
                <a16:creationId xmlns:a16="http://schemas.microsoft.com/office/drawing/2014/main" id="{5F296F23-B977-4C14-98FE-5BDE89E243E2}"/>
              </a:ext>
            </a:extLst>
          </p:cNvPr>
          <p:cNvSpPr>
            <a:spLocks noGrp="1"/>
          </p:cNvSpPr>
          <p:nvPr>
            <p:ph type="title"/>
          </p:nvPr>
        </p:nvSpPr>
        <p:spPr>
          <a:xfrm>
            <a:off x="2227521" y="1590183"/>
            <a:ext cx="4688958" cy="1963133"/>
          </a:xfrm>
        </p:spPr>
        <p:txBody>
          <a:bodyPr>
            <a:normAutofit/>
          </a:bodyPr>
          <a:lstStyle/>
          <a:p>
            <a:pPr algn="ctr"/>
            <a:r>
              <a:rPr lang="en-US" sz="4000" dirty="0">
                <a:latin typeface="Garamond" panose="02020404030301010803" pitchFamily="18" charset="0"/>
              </a:rPr>
              <a:t>Chapter 5</a:t>
            </a:r>
            <a:br>
              <a:rPr lang="en-US" sz="3600" dirty="0">
                <a:latin typeface="Garamond" panose="02020404030301010803" pitchFamily="18" charset="0"/>
              </a:rPr>
            </a:br>
            <a:r>
              <a:rPr lang="en-US" sz="3200" b="1" i="0" u="none" strike="noStrike" baseline="0" dirty="0">
                <a:latin typeface="Garamond" panose="02020404030301010803" pitchFamily="18" charset="0"/>
              </a:rPr>
              <a:t>Inheritance</a:t>
            </a:r>
            <a:br>
              <a:rPr lang="en-US" dirty="0"/>
            </a:br>
            <a:endParaRPr lang="en-US" dirty="0"/>
          </a:p>
        </p:txBody>
      </p:sp>
    </p:spTree>
    <p:extLst>
      <p:ext uri="{BB962C8B-B14F-4D97-AF65-F5344CB8AC3E}">
        <p14:creationId xmlns:p14="http://schemas.microsoft.com/office/powerpoint/2010/main" val="3648282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7"/>
          <p:cNvSpPr txBox="1">
            <a:spLocks noGrp="1"/>
          </p:cNvSpPr>
          <p:nvPr>
            <p:ph type="subTitle" idx="1"/>
          </p:nvPr>
        </p:nvSpPr>
        <p:spPr>
          <a:xfrm>
            <a:off x="2008474" y="1672182"/>
            <a:ext cx="5127000" cy="1428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“Work hard in silence, let your success be your noise.”</a:t>
            </a:r>
          </a:p>
        </p:txBody>
      </p:sp>
      <p:sp>
        <p:nvSpPr>
          <p:cNvPr id="156" name="Google Shape;156;p27"/>
          <p:cNvSpPr txBox="1">
            <a:spLocks noGrp="1"/>
          </p:cNvSpPr>
          <p:nvPr>
            <p:ph type="title"/>
          </p:nvPr>
        </p:nvSpPr>
        <p:spPr>
          <a:xfrm>
            <a:off x="4800599" y="3101082"/>
            <a:ext cx="2334875" cy="478200"/>
          </a:xfrm>
          <a:prstGeom prst="rect">
            <a:avLst/>
          </a:prstGeom>
        </p:spPr>
        <p:txBody>
          <a:bodyPr spcFirstLastPara="1" wrap="square" lIns="91425" tIns="91425" rIns="91425" bIns="118850" anchor="ctr" anchorCtr="0">
            <a:normAutofit fontScale="90000"/>
          </a:bodyPr>
          <a:lstStyle/>
          <a:p>
            <a:pPr marL="0" lvl="0" indent="0" algn="r" rtl="0">
              <a:spcBef>
                <a:spcPts val="0"/>
              </a:spcBef>
              <a:spcAft>
                <a:spcPts val="0"/>
              </a:spcAft>
              <a:buNone/>
            </a:pPr>
            <a:r>
              <a:rPr lang="en" dirty="0">
                <a:latin typeface="Elephant" panose="02020904090505020303" pitchFamily="18" charset="0"/>
              </a:rPr>
              <a:t>—</a:t>
            </a:r>
            <a:r>
              <a:rPr lang="en-US" b="0" i="0" dirty="0">
                <a:solidFill>
                  <a:srgbClr val="000000"/>
                </a:solidFill>
                <a:effectLst/>
                <a:latin typeface="Elephant" panose="02020904090505020303" pitchFamily="18" charset="0"/>
              </a:rPr>
              <a:t>Frank Ocean</a:t>
            </a:r>
            <a:endParaRPr dirty="0">
              <a:latin typeface="Elephant" panose="02020904090505020303" pitchFamily="18" charset="0"/>
            </a:endParaRPr>
          </a:p>
        </p:txBody>
      </p:sp>
      <p:sp>
        <p:nvSpPr>
          <p:cNvPr id="5" name="TextBox 4">
            <a:extLst>
              <a:ext uri="{FF2B5EF4-FFF2-40B4-BE49-F238E27FC236}">
                <a16:creationId xmlns:a16="http://schemas.microsoft.com/office/drawing/2014/main" id="{CAD5F1C4-8F4F-4CAE-BAA6-8DCD018ECE57}"/>
              </a:ext>
            </a:extLst>
          </p:cNvPr>
          <p:cNvSpPr txBox="1"/>
          <p:nvPr/>
        </p:nvSpPr>
        <p:spPr>
          <a:xfrm>
            <a:off x="1063487" y="402704"/>
            <a:ext cx="1212573" cy="461665"/>
          </a:xfrm>
          <a:prstGeom prst="rect">
            <a:avLst/>
          </a:prstGeom>
          <a:noFill/>
        </p:spPr>
        <p:txBody>
          <a:bodyPr wrap="square">
            <a:spAutoFit/>
          </a:bodyPr>
          <a:lstStyle/>
          <a:p>
            <a:r>
              <a:rPr lang="en-US" sz="2400" i="0" dirty="0">
                <a:solidFill>
                  <a:schemeClr val="tx1"/>
                </a:solidFill>
                <a:effectLst/>
                <a:latin typeface="Adobe Devanagari" panose="02040503050201020203" pitchFamily="18" charset="0"/>
                <a:cs typeface="Adobe Devanagari" panose="02040503050201020203" pitchFamily="18" charset="0"/>
              </a:rPr>
              <a:t>Quote:</a:t>
            </a:r>
            <a:endParaRPr lang="en-US" sz="2400" dirty="0">
              <a:solidFill>
                <a:schemeClr val="tx1"/>
              </a:solidFill>
              <a:latin typeface="Adobe Devanagari" panose="02040503050201020203" pitchFamily="18" charset="0"/>
              <a:cs typeface="Adobe Devanagari" panose="02040503050201020203"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4" name="Google Shape;224;p31"/>
          <p:cNvPicPr preferRelativeResize="0"/>
          <p:nvPr/>
        </p:nvPicPr>
        <p:blipFill rotWithShape="1">
          <a:blip r:embed="rId3">
            <a:alphaModFix/>
          </a:blip>
          <a:srcRect l="35892" r="50364"/>
          <a:stretch/>
        </p:blipFill>
        <p:spPr>
          <a:xfrm>
            <a:off x="2929697" y="0"/>
            <a:ext cx="936199" cy="5143500"/>
          </a:xfrm>
          <a:prstGeom prst="rect">
            <a:avLst/>
          </a:prstGeom>
          <a:noFill/>
          <a:ln>
            <a:noFill/>
          </a:ln>
        </p:spPr>
      </p:pic>
      <p:sp>
        <p:nvSpPr>
          <p:cNvPr id="225" name="Google Shape;225;p31"/>
          <p:cNvSpPr txBox="1">
            <a:spLocks noGrp="1"/>
          </p:cNvSpPr>
          <p:nvPr>
            <p:ph type="title"/>
          </p:nvPr>
        </p:nvSpPr>
        <p:spPr>
          <a:xfrm>
            <a:off x="4277648" y="1104389"/>
            <a:ext cx="4321009" cy="2145705"/>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US" sz="4400" dirty="0"/>
              <a:t>To meet again in chapter 6</a:t>
            </a:r>
            <a:endParaRPr sz="4400" dirty="0"/>
          </a:p>
        </p:txBody>
      </p:sp>
      <p:pic>
        <p:nvPicPr>
          <p:cNvPr id="226" name="Google Shape;226;p31"/>
          <p:cNvPicPr preferRelativeResize="0"/>
          <p:nvPr/>
        </p:nvPicPr>
        <p:blipFill rotWithShape="1">
          <a:blip r:embed="rId3">
            <a:alphaModFix/>
          </a:blip>
          <a:srcRect l="38909" r="47347"/>
          <a:stretch/>
        </p:blipFill>
        <p:spPr>
          <a:xfrm>
            <a:off x="3074022" y="0"/>
            <a:ext cx="936199" cy="5143500"/>
          </a:xfrm>
          <a:prstGeom prst="rect">
            <a:avLst/>
          </a:prstGeom>
          <a:noFill/>
          <a:ln>
            <a:noFill/>
          </a:ln>
        </p:spPr>
      </p:pic>
      <p:pic>
        <p:nvPicPr>
          <p:cNvPr id="227" name="Google Shape;227;p31"/>
          <p:cNvPicPr preferRelativeResize="0"/>
          <p:nvPr/>
        </p:nvPicPr>
        <p:blipFill rotWithShape="1">
          <a:blip r:embed="rId4">
            <a:alphaModFix/>
          </a:blip>
          <a:srcRect l="19048"/>
          <a:stretch/>
        </p:blipFill>
        <p:spPr>
          <a:xfrm flipH="1">
            <a:off x="2143398" y="0"/>
            <a:ext cx="21342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5"/>
          <p:cNvPicPr preferRelativeResize="0"/>
          <p:nvPr/>
        </p:nvPicPr>
        <p:blipFill rotWithShape="1">
          <a:blip r:embed="rId3">
            <a:alphaModFix/>
          </a:blip>
          <a:srcRect l="20090" r="69332"/>
          <a:stretch/>
        </p:blipFill>
        <p:spPr>
          <a:xfrm>
            <a:off x="1701118" y="0"/>
            <a:ext cx="896775" cy="5143500"/>
          </a:xfrm>
          <a:prstGeom prst="rect">
            <a:avLst/>
          </a:prstGeom>
          <a:noFill/>
          <a:ln>
            <a:noFill/>
          </a:ln>
        </p:spPr>
      </p:pic>
      <p:pic>
        <p:nvPicPr>
          <p:cNvPr id="125" name="Google Shape;125;p25"/>
          <p:cNvPicPr preferRelativeResize="0"/>
          <p:nvPr/>
        </p:nvPicPr>
        <p:blipFill>
          <a:blip r:embed="rId4">
            <a:alphaModFix/>
          </a:blip>
          <a:stretch>
            <a:fillRect/>
          </a:stretch>
        </p:blipFill>
        <p:spPr>
          <a:xfrm>
            <a:off x="719515" y="0"/>
            <a:ext cx="2636520" cy="5143500"/>
          </a:xfrm>
          <a:prstGeom prst="rect">
            <a:avLst/>
          </a:prstGeom>
          <a:noFill/>
          <a:ln>
            <a:noFill/>
          </a:ln>
        </p:spPr>
      </p:pic>
      <p:sp>
        <p:nvSpPr>
          <p:cNvPr id="126" name="Google Shape;126;p25"/>
          <p:cNvSpPr txBox="1">
            <a:spLocks noGrp="1"/>
          </p:cNvSpPr>
          <p:nvPr>
            <p:ph type="title"/>
          </p:nvPr>
        </p:nvSpPr>
        <p:spPr>
          <a:xfrm>
            <a:off x="3753105" y="391627"/>
            <a:ext cx="646200" cy="78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01</a:t>
            </a:r>
            <a:endParaRPr dirty="0"/>
          </a:p>
        </p:txBody>
      </p:sp>
      <p:sp>
        <p:nvSpPr>
          <p:cNvPr id="127" name="Google Shape;127;p25"/>
          <p:cNvSpPr txBox="1">
            <a:spLocks noGrp="1"/>
          </p:cNvSpPr>
          <p:nvPr>
            <p:ph type="subTitle" idx="6"/>
          </p:nvPr>
        </p:nvSpPr>
        <p:spPr>
          <a:xfrm>
            <a:off x="2690196" y="2361453"/>
            <a:ext cx="311699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u="none" strike="noStrike" baseline="0" dirty="0">
                <a:latin typeface="Lora" panose="020B0604020202020204" charset="0"/>
              </a:rPr>
              <a:t>Constructor Inheritance</a:t>
            </a:r>
            <a:endParaRPr i="1" dirty="0">
              <a:latin typeface="Lora" panose="020B0604020202020204" charset="0"/>
            </a:endParaRPr>
          </a:p>
        </p:txBody>
      </p:sp>
      <p:sp>
        <p:nvSpPr>
          <p:cNvPr id="129" name="Google Shape;129;p25"/>
          <p:cNvSpPr txBox="1">
            <a:spLocks noGrp="1"/>
          </p:cNvSpPr>
          <p:nvPr>
            <p:ph type="subTitle" idx="1"/>
          </p:nvPr>
        </p:nvSpPr>
        <p:spPr>
          <a:xfrm>
            <a:off x="2871553" y="1073421"/>
            <a:ext cx="2772017" cy="74638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i="1" dirty="0">
                <a:latin typeface="Lora" panose="020B0604020202020204" charset="0"/>
              </a:rPr>
              <a:t>Prototype Chaining and Object.prototype</a:t>
            </a:r>
            <a:r>
              <a:rPr lang="en" i="1" dirty="0">
                <a:latin typeface="Lora" panose="020B0604020202020204" charset="0"/>
              </a:rPr>
              <a:t> </a:t>
            </a:r>
            <a:endParaRPr i="1" dirty="0">
              <a:latin typeface="Lora" panose="020B0604020202020204" charset="0"/>
            </a:endParaRPr>
          </a:p>
        </p:txBody>
      </p:sp>
      <p:sp>
        <p:nvSpPr>
          <p:cNvPr id="131" name="Google Shape;131;p25"/>
          <p:cNvSpPr txBox="1">
            <a:spLocks noGrp="1"/>
          </p:cNvSpPr>
          <p:nvPr>
            <p:ph type="title" idx="4"/>
          </p:nvPr>
        </p:nvSpPr>
        <p:spPr>
          <a:xfrm>
            <a:off x="6952262" y="391627"/>
            <a:ext cx="646200" cy="78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02</a:t>
            </a:r>
            <a:endParaRPr dirty="0"/>
          </a:p>
        </p:txBody>
      </p:sp>
      <p:sp>
        <p:nvSpPr>
          <p:cNvPr id="132" name="Google Shape;132;p25"/>
          <p:cNvSpPr txBox="1">
            <a:spLocks noGrp="1"/>
          </p:cNvSpPr>
          <p:nvPr>
            <p:ph type="title" idx="15"/>
          </p:nvPr>
        </p:nvSpPr>
        <p:spPr>
          <a:xfrm>
            <a:off x="-108393" y="122604"/>
            <a:ext cx="2152039" cy="1070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600" b="0" i="0" dirty="0">
                <a:solidFill>
                  <a:srgbClr val="000000"/>
                </a:solidFill>
                <a:effectLst/>
                <a:latin typeface="Lora" panose="020B0604020202020204" charset="0"/>
              </a:rPr>
              <a:t>topics</a:t>
            </a:r>
            <a:r>
              <a:rPr lang="en-US" sz="4800" b="0" i="0" dirty="0">
                <a:solidFill>
                  <a:srgbClr val="000000"/>
                </a:solidFill>
                <a:effectLst/>
                <a:latin typeface="Roboto" panose="02000000000000000000" pitchFamily="2" charset="0"/>
              </a:rPr>
              <a:t> </a:t>
            </a:r>
            <a:endParaRPr sz="4800" b="1" dirty="0"/>
          </a:p>
        </p:txBody>
      </p:sp>
      <p:sp>
        <p:nvSpPr>
          <p:cNvPr id="133" name="Google Shape;133;p25"/>
          <p:cNvSpPr txBox="1">
            <a:spLocks noGrp="1"/>
          </p:cNvSpPr>
          <p:nvPr>
            <p:ph type="subTitle" idx="3"/>
          </p:nvPr>
        </p:nvSpPr>
        <p:spPr>
          <a:xfrm>
            <a:off x="6070720" y="1078817"/>
            <a:ext cx="24093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u="none" strike="noStrike" baseline="0" dirty="0">
                <a:latin typeface="Lora" panose="020B0604020202020204" charset="0"/>
              </a:rPr>
              <a:t>Object Inheritance</a:t>
            </a:r>
            <a:endParaRPr i="1" dirty="0">
              <a:latin typeface="Lora" panose="020B0604020202020204" charset="0"/>
            </a:endParaRPr>
          </a:p>
        </p:txBody>
      </p:sp>
      <p:sp>
        <p:nvSpPr>
          <p:cNvPr id="135" name="Google Shape;135;p25"/>
          <p:cNvSpPr txBox="1">
            <a:spLocks noGrp="1"/>
          </p:cNvSpPr>
          <p:nvPr>
            <p:ph type="title" idx="7"/>
          </p:nvPr>
        </p:nvSpPr>
        <p:spPr>
          <a:xfrm>
            <a:off x="3756210" y="1715077"/>
            <a:ext cx="646200" cy="78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03</a:t>
            </a:r>
            <a:endParaRPr/>
          </a:p>
        </p:txBody>
      </p:sp>
      <p:sp>
        <p:nvSpPr>
          <p:cNvPr id="136" name="Google Shape;136;p25"/>
          <p:cNvSpPr txBox="1">
            <a:spLocks noGrp="1"/>
          </p:cNvSpPr>
          <p:nvPr>
            <p:ph type="subTitle" idx="9"/>
          </p:nvPr>
        </p:nvSpPr>
        <p:spPr>
          <a:xfrm>
            <a:off x="5977731" y="2373838"/>
            <a:ext cx="2772017" cy="6241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u="none" strike="noStrike" baseline="0" dirty="0">
                <a:latin typeface="Lora" panose="020B0604020202020204" charset="0"/>
              </a:rPr>
              <a:t>Constructor Stealing</a:t>
            </a:r>
            <a:endParaRPr i="1" dirty="0">
              <a:latin typeface="Lora" panose="020B0604020202020204" charset="0"/>
            </a:endParaRPr>
          </a:p>
        </p:txBody>
      </p:sp>
      <p:sp>
        <p:nvSpPr>
          <p:cNvPr id="137" name="Google Shape;137;p25"/>
          <p:cNvSpPr txBox="1">
            <a:spLocks noGrp="1"/>
          </p:cNvSpPr>
          <p:nvPr>
            <p:ph type="title" idx="13"/>
          </p:nvPr>
        </p:nvSpPr>
        <p:spPr>
          <a:xfrm>
            <a:off x="6955367" y="1715084"/>
            <a:ext cx="646200" cy="78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04</a:t>
            </a:r>
            <a:endParaRPr dirty="0"/>
          </a:p>
        </p:txBody>
      </p:sp>
      <p:sp>
        <p:nvSpPr>
          <p:cNvPr id="139" name="Google Shape;139;p25"/>
          <p:cNvSpPr/>
          <p:nvPr/>
        </p:nvSpPr>
        <p:spPr>
          <a:xfrm>
            <a:off x="3889979" y="1052735"/>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5"/>
          <p:cNvSpPr/>
          <p:nvPr/>
        </p:nvSpPr>
        <p:spPr>
          <a:xfrm>
            <a:off x="7084861" y="1052743"/>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5"/>
          <p:cNvSpPr/>
          <p:nvPr/>
        </p:nvSpPr>
        <p:spPr>
          <a:xfrm>
            <a:off x="3893084" y="2374722"/>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5"/>
          <p:cNvSpPr/>
          <p:nvPr/>
        </p:nvSpPr>
        <p:spPr>
          <a:xfrm>
            <a:off x="7087966" y="2374730"/>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TextBox 29">
            <a:extLst>
              <a:ext uri="{FF2B5EF4-FFF2-40B4-BE49-F238E27FC236}">
                <a16:creationId xmlns:a16="http://schemas.microsoft.com/office/drawing/2014/main" id="{899BAAFD-30EC-44AE-B5CA-698DB605EAAF}"/>
              </a:ext>
            </a:extLst>
          </p:cNvPr>
          <p:cNvSpPr txBox="1"/>
          <p:nvPr/>
        </p:nvSpPr>
        <p:spPr>
          <a:xfrm>
            <a:off x="4608027" y="3894205"/>
            <a:ext cx="2636519" cy="646331"/>
          </a:xfrm>
          <a:prstGeom prst="rect">
            <a:avLst/>
          </a:prstGeom>
          <a:noFill/>
        </p:spPr>
        <p:txBody>
          <a:bodyPr wrap="square">
            <a:spAutoFit/>
          </a:bodyPr>
          <a:lstStyle/>
          <a:p>
            <a:pPr algn="ctr"/>
            <a:r>
              <a:rPr lang="en-US" sz="1800" b="1" i="0" u="none" strike="noStrike" baseline="0" dirty="0">
                <a:latin typeface="Lora" panose="020B0604020202020204" charset="0"/>
              </a:rPr>
              <a:t>Accessing Supertype Methods</a:t>
            </a:r>
            <a:endParaRPr lang="en-US" sz="1800" i="1" dirty="0">
              <a:latin typeface="Lora" panose="020B0604020202020204" charset="0"/>
            </a:endParaRPr>
          </a:p>
        </p:txBody>
      </p:sp>
      <p:sp>
        <p:nvSpPr>
          <p:cNvPr id="22" name="Google Shape;126;p25">
            <a:extLst>
              <a:ext uri="{FF2B5EF4-FFF2-40B4-BE49-F238E27FC236}">
                <a16:creationId xmlns:a16="http://schemas.microsoft.com/office/drawing/2014/main" id="{026A1FEC-EC77-4E51-9E9E-FB089D4FFF73}"/>
              </a:ext>
            </a:extLst>
          </p:cNvPr>
          <p:cNvSpPr txBox="1">
            <a:spLocks/>
          </p:cNvSpPr>
          <p:nvPr/>
        </p:nvSpPr>
        <p:spPr>
          <a:xfrm>
            <a:off x="5513684" y="3155638"/>
            <a:ext cx="646200" cy="7818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Lora"/>
              <a:buNone/>
              <a:defRPr sz="2400" b="1" i="0" u="none" strike="noStrike" cap="none">
                <a:solidFill>
                  <a:schemeClr val="dk1"/>
                </a:solidFill>
                <a:latin typeface="Lora"/>
                <a:ea typeface="Lora"/>
                <a:cs typeface="Lora"/>
                <a:sym typeface="Lora"/>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 dirty="0"/>
              <a:t>05</a:t>
            </a:r>
          </a:p>
        </p:txBody>
      </p:sp>
      <p:sp>
        <p:nvSpPr>
          <p:cNvPr id="24" name="Google Shape;139;p25">
            <a:extLst>
              <a:ext uri="{FF2B5EF4-FFF2-40B4-BE49-F238E27FC236}">
                <a16:creationId xmlns:a16="http://schemas.microsoft.com/office/drawing/2014/main" id="{13581472-D3AB-43E1-AEA6-FD1E85493BC5}"/>
              </a:ext>
            </a:extLst>
          </p:cNvPr>
          <p:cNvSpPr/>
          <p:nvPr/>
        </p:nvSpPr>
        <p:spPr>
          <a:xfrm>
            <a:off x="5680539" y="3816251"/>
            <a:ext cx="381000" cy="2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0" y="-1050"/>
            <a:ext cx="2627314" cy="587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i="1" dirty="0">
                <a:latin typeface="Garamond" panose="02020404030301010803" pitchFamily="18" charset="0"/>
              </a:rPr>
              <a:t>Introduction</a:t>
            </a:r>
            <a:endParaRPr lang="en-US" sz="3200" i="1" dirty="0">
              <a:latin typeface="Garamond" panose="02020404030301010803" pitchFamily="18" charset="0"/>
            </a:endParaRPr>
          </a:p>
        </p:txBody>
      </p:sp>
      <p:pic>
        <p:nvPicPr>
          <p:cNvPr id="117" name="Google Shape;117;p24"/>
          <p:cNvPicPr preferRelativeResize="0"/>
          <p:nvPr/>
        </p:nvPicPr>
        <p:blipFill rotWithShape="1">
          <a:blip r:embed="rId3">
            <a:alphaModFix/>
          </a:blip>
          <a:srcRect l="79991" r="9430"/>
          <a:stretch/>
        </p:blipFill>
        <p:spPr>
          <a:xfrm>
            <a:off x="7980900" y="-525"/>
            <a:ext cx="896775" cy="5143500"/>
          </a:xfrm>
          <a:prstGeom prst="rect">
            <a:avLst/>
          </a:prstGeom>
          <a:noFill/>
          <a:ln>
            <a:noFill/>
          </a:ln>
        </p:spPr>
      </p:pic>
      <p:pic>
        <p:nvPicPr>
          <p:cNvPr id="118" name="Google Shape;118;p24"/>
          <p:cNvPicPr preferRelativeResize="0"/>
          <p:nvPr/>
        </p:nvPicPr>
        <p:blipFill rotWithShape="1">
          <a:blip r:embed="rId4">
            <a:alphaModFix/>
          </a:blip>
          <a:srcRect r="12982"/>
          <a:stretch/>
        </p:blipFill>
        <p:spPr>
          <a:xfrm>
            <a:off x="7313875" y="0"/>
            <a:ext cx="1830125" cy="5143500"/>
          </a:xfrm>
          <a:prstGeom prst="rect">
            <a:avLst/>
          </a:prstGeom>
          <a:noFill/>
          <a:ln>
            <a:noFill/>
          </a:ln>
        </p:spPr>
      </p:pic>
      <p:sp>
        <p:nvSpPr>
          <p:cNvPr id="119" name="Google Shape;119;p24"/>
          <p:cNvSpPr txBox="1">
            <a:spLocks noGrp="1"/>
          </p:cNvSpPr>
          <p:nvPr>
            <p:ph type="body" idx="1"/>
          </p:nvPr>
        </p:nvSpPr>
        <p:spPr>
          <a:xfrm>
            <a:off x="95052" y="794840"/>
            <a:ext cx="7885848" cy="3870506"/>
          </a:xfrm>
          <a:prstGeom prst="rect">
            <a:avLst/>
          </a:prstGeom>
        </p:spPr>
        <p:txBody>
          <a:bodyPr spcFirstLastPara="1" wrap="square" lIns="91425" tIns="91425" rIns="91425" bIns="91425" anchor="t" anchorCtr="0">
            <a:noAutofit/>
          </a:bodyPr>
          <a:lstStyle/>
          <a:p>
            <a:pPr marL="152400" indent="0" algn="l">
              <a:buNone/>
            </a:pPr>
            <a:endParaRPr lang="en-US" sz="1800" dirty="0">
              <a:latin typeface="Garamond" panose="02020404030301010803" pitchFamily="18" charset="0"/>
            </a:endParaRPr>
          </a:p>
          <a:p>
            <a:pPr marL="152400" indent="0" algn="l">
              <a:buNone/>
            </a:pPr>
            <a:r>
              <a:rPr lang="en-US" sz="1800" i="0" u="none" strike="noStrike" baseline="0" dirty="0">
                <a:latin typeface="Garamond" panose="02020404030301010803" pitchFamily="18" charset="0"/>
              </a:rPr>
              <a:t>Inheritance is an important concept in object oriented programming. In the classical inheritance, methods from base class get copied into derived class.</a:t>
            </a:r>
          </a:p>
          <a:p>
            <a:pPr marL="152400" indent="0" algn="l">
              <a:buNone/>
            </a:pPr>
            <a:endParaRPr lang="en-US" sz="1800" i="0" u="none" strike="noStrike" baseline="0" dirty="0">
              <a:latin typeface="Garamond" panose="02020404030301010803" pitchFamily="18" charset="0"/>
            </a:endParaRPr>
          </a:p>
          <a:p>
            <a:pPr marL="152400" indent="0" algn="l">
              <a:buNone/>
            </a:pPr>
            <a:r>
              <a:rPr lang="en-US" sz="1800" i="0" u="none" strike="noStrike" baseline="0" dirty="0">
                <a:latin typeface="Garamond" panose="02020404030301010803" pitchFamily="18" charset="0"/>
              </a:rPr>
              <a:t>In JavaScript, inheritance is supported by using prototype object. Some people call it "Prototypal Inheritance" and some people call it "Behavior Delegation".</a:t>
            </a:r>
          </a:p>
          <a:p>
            <a:pPr marL="152400" indent="0" algn="l">
              <a:buNone/>
            </a:pPr>
            <a:endParaRPr lang="en-US" sz="1800" i="0" u="none" strike="noStrike" baseline="0" dirty="0">
              <a:latin typeface="Garamond" panose="02020404030301010803" pitchFamily="18" charset="0"/>
            </a:endParaRPr>
          </a:p>
          <a:p>
            <a:pPr marL="152400" indent="0" algn="l">
              <a:buNone/>
            </a:pPr>
            <a:r>
              <a:rPr lang="en-US" sz="1800" i="0" u="none" strike="noStrike" baseline="0" dirty="0">
                <a:latin typeface="Garamond" panose="02020404030301010803" pitchFamily="18" charset="0"/>
              </a:rPr>
              <a:t>Let's see how we can achieve inheritance like functionality in JavaScript using prototype object.</a:t>
            </a:r>
          </a:p>
        </p:txBody>
      </p:sp>
      <p:grpSp>
        <p:nvGrpSpPr>
          <p:cNvPr id="7" name="Google Shape;171;p28">
            <a:extLst>
              <a:ext uri="{FF2B5EF4-FFF2-40B4-BE49-F238E27FC236}">
                <a16:creationId xmlns:a16="http://schemas.microsoft.com/office/drawing/2014/main" id="{FD6A7DFD-299C-4C9E-8DEC-ACDD6265DE68}"/>
              </a:ext>
            </a:extLst>
          </p:cNvPr>
          <p:cNvGrpSpPr/>
          <p:nvPr/>
        </p:nvGrpSpPr>
        <p:grpSpPr>
          <a:xfrm>
            <a:off x="2475048" y="399210"/>
            <a:ext cx="206279" cy="215320"/>
            <a:chOff x="-42430625" y="1949750"/>
            <a:chExt cx="322950" cy="315775"/>
          </a:xfrm>
        </p:grpSpPr>
        <p:sp>
          <p:nvSpPr>
            <p:cNvPr id="8" name="Google Shape;172;p28">
              <a:extLst>
                <a:ext uri="{FF2B5EF4-FFF2-40B4-BE49-F238E27FC236}">
                  <a16:creationId xmlns:a16="http://schemas.microsoft.com/office/drawing/2014/main" id="{FF2CEFA9-BC3C-40D5-B3E4-A0515FA2FF19}"/>
                </a:ext>
              </a:extLst>
            </p:cNvPr>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p28">
              <a:extLst>
                <a:ext uri="{FF2B5EF4-FFF2-40B4-BE49-F238E27FC236}">
                  <a16:creationId xmlns:a16="http://schemas.microsoft.com/office/drawing/2014/main" id="{0163B8BB-3AC1-46E4-A45B-FA8B6EDB6C2B}"/>
                </a:ext>
              </a:extLst>
            </p:cNvPr>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4;p28">
              <a:extLst>
                <a:ext uri="{FF2B5EF4-FFF2-40B4-BE49-F238E27FC236}">
                  <a16:creationId xmlns:a16="http://schemas.microsoft.com/office/drawing/2014/main" id="{C4D6DB2C-885C-43C4-8DF9-78EFBDCBE894}"/>
                </a:ext>
              </a:extLst>
            </p:cNvPr>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p28">
              <a:extLst>
                <a:ext uri="{FF2B5EF4-FFF2-40B4-BE49-F238E27FC236}">
                  <a16:creationId xmlns:a16="http://schemas.microsoft.com/office/drawing/2014/main" id="{38C116E0-502C-43A1-BA03-14363175756D}"/>
                </a:ext>
              </a:extLst>
            </p:cNvPr>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22;p52">
            <a:extLst>
              <a:ext uri="{FF2B5EF4-FFF2-40B4-BE49-F238E27FC236}">
                <a16:creationId xmlns:a16="http://schemas.microsoft.com/office/drawing/2014/main" id="{D2D43FCB-FA4E-458F-9B45-9D1DD0BE6233}"/>
              </a:ext>
            </a:extLst>
          </p:cNvPr>
          <p:cNvGrpSpPr/>
          <p:nvPr/>
        </p:nvGrpSpPr>
        <p:grpSpPr>
          <a:xfrm>
            <a:off x="95051" y="528536"/>
            <a:ext cx="2429291" cy="136982"/>
            <a:chOff x="6336019" y="3733725"/>
            <a:chExt cx="2566206" cy="35131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3" name="Google Shape;623;p52">
              <a:extLst>
                <a:ext uri="{FF2B5EF4-FFF2-40B4-BE49-F238E27FC236}">
                  <a16:creationId xmlns:a16="http://schemas.microsoft.com/office/drawing/2014/main" id="{21690C1B-708B-4EF9-B30E-DD8CEF96318B}"/>
                </a:ext>
              </a:extLst>
            </p:cNvPr>
            <p:cNvSpPr/>
            <p:nvPr/>
          </p:nvSpPr>
          <p:spPr>
            <a:xfrm>
              <a:off x="6336019" y="3733735"/>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24;p52">
              <a:extLst>
                <a:ext uri="{FF2B5EF4-FFF2-40B4-BE49-F238E27FC236}">
                  <a16:creationId xmlns:a16="http://schemas.microsoft.com/office/drawing/2014/main" id="{FC916E4D-BC31-4B8F-B533-37C863823D2C}"/>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5;p52">
              <a:extLst>
                <a:ext uri="{FF2B5EF4-FFF2-40B4-BE49-F238E27FC236}">
                  <a16:creationId xmlns:a16="http://schemas.microsoft.com/office/drawing/2014/main" id="{BC51E676-5CE8-469B-BC9B-18D54E416868}"/>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6;p52">
              <a:extLst>
                <a:ext uri="{FF2B5EF4-FFF2-40B4-BE49-F238E27FC236}">
                  <a16:creationId xmlns:a16="http://schemas.microsoft.com/office/drawing/2014/main" id="{0BE6564B-E717-4B61-B638-DA72E0BE6696}"/>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0;p28">
            <a:extLst>
              <a:ext uri="{FF2B5EF4-FFF2-40B4-BE49-F238E27FC236}">
                <a16:creationId xmlns:a16="http://schemas.microsoft.com/office/drawing/2014/main" id="{0C154CF8-76D0-4975-AD37-6588AC154946}"/>
              </a:ext>
            </a:extLst>
          </p:cNvPr>
          <p:cNvSpPr/>
          <p:nvPr/>
        </p:nvSpPr>
        <p:spPr>
          <a:xfrm>
            <a:off x="2196329" y="4891979"/>
            <a:ext cx="4254145" cy="5084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077278" y="-41263"/>
            <a:ext cx="4989443" cy="1311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i="1" dirty="0">
                <a:latin typeface="Lora" panose="020B0604020202020204" charset="0"/>
              </a:rPr>
              <a:t>Prototype Chaining and</a:t>
            </a:r>
          </a:p>
          <a:p>
            <a:pPr marL="0" lvl="0" indent="0" algn="ctr" rtl="0">
              <a:spcBef>
                <a:spcPts val="0"/>
              </a:spcBef>
              <a:spcAft>
                <a:spcPts val="0"/>
              </a:spcAft>
              <a:buNone/>
            </a:pPr>
            <a:r>
              <a:rPr lang="en-US" sz="3200" i="1" dirty="0">
                <a:latin typeface="Lora" panose="020B0604020202020204" charset="0"/>
              </a:rPr>
              <a:t> Object.prototype </a:t>
            </a: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6" y="1012648"/>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9;p24">
            <a:extLst>
              <a:ext uri="{FF2B5EF4-FFF2-40B4-BE49-F238E27FC236}">
                <a16:creationId xmlns:a16="http://schemas.microsoft.com/office/drawing/2014/main" id="{D2F54E58-46F2-4AB2-A682-3FE10A631D8A}"/>
              </a:ext>
            </a:extLst>
          </p:cNvPr>
          <p:cNvSpPr txBox="1">
            <a:spLocks/>
          </p:cNvSpPr>
          <p:nvPr/>
        </p:nvSpPr>
        <p:spPr>
          <a:xfrm>
            <a:off x="0" y="1270343"/>
            <a:ext cx="7881730" cy="3401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Josefin Slab Thin"/>
              <a:buNone/>
              <a:defRPr sz="1600" b="0" i="0" u="none" strike="noStrike" cap="none">
                <a:solidFill>
                  <a:schemeClr val="dk2"/>
                </a:solidFill>
                <a:latin typeface="Josefin Slab Thin"/>
                <a:ea typeface="Josefin Slab Thin"/>
                <a:cs typeface="Josefin Slab Thin"/>
                <a:sym typeface="Josefin Slab Thin"/>
              </a:defRPr>
            </a:lvl1pPr>
            <a:lvl2pPr marL="914400" marR="0" lvl="1" indent="-330200" algn="l" rtl="0">
              <a:lnSpc>
                <a:spcPct val="100000"/>
              </a:lnSpc>
              <a:spcBef>
                <a:spcPts val="0"/>
              </a:spcBef>
              <a:spcAft>
                <a:spcPts val="0"/>
              </a:spcAft>
              <a:buClr>
                <a:schemeClr val="dk2"/>
              </a:buClr>
              <a:buSzPts val="1600"/>
              <a:buFont typeface="Josefin Slab Thin"/>
              <a:buNone/>
              <a:defRPr sz="1600" b="0" i="0" u="none" strike="noStrike" cap="none">
                <a:solidFill>
                  <a:schemeClr val="dk2"/>
                </a:solidFill>
                <a:latin typeface="Josefin Slab Thin"/>
                <a:ea typeface="Josefin Slab Thin"/>
                <a:cs typeface="Josefin Slab Thin"/>
                <a:sym typeface="Josefin Slab Thin"/>
              </a:defRPr>
            </a:lvl2pPr>
            <a:lvl3pPr marL="1371600" marR="0" lvl="2" indent="-330200" algn="l" rtl="0">
              <a:lnSpc>
                <a:spcPct val="100000"/>
              </a:lnSpc>
              <a:spcBef>
                <a:spcPts val="0"/>
              </a:spcBef>
              <a:spcAft>
                <a:spcPts val="0"/>
              </a:spcAft>
              <a:buClr>
                <a:schemeClr val="dk2"/>
              </a:buClr>
              <a:buSzPts val="1600"/>
              <a:buFont typeface="Josefin Slab Thin"/>
              <a:buNone/>
              <a:defRPr sz="1600" b="0" i="0" u="none" strike="noStrike" cap="none">
                <a:solidFill>
                  <a:schemeClr val="dk2"/>
                </a:solidFill>
                <a:latin typeface="Josefin Slab Thin"/>
                <a:ea typeface="Josefin Slab Thin"/>
                <a:cs typeface="Josefin Slab Thin"/>
                <a:sym typeface="Josefin Slab Thin"/>
              </a:defRPr>
            </a:lvl3pPr>
            <a:lvl4pPr marL="1828800" marR="0" lvl="3" indent="-330200" algn="l" rtl="0">
              <a:lnSpc>
                <a:spcPct val="100000"/>
              </a:lnSpc>
              <a:spcBef>
                <a:spcPts val="0"/>
              </a:spcBef>
              <a:spcAft>
                <a:spcPts val="0"/>
              </a:spcAft>
              <a:buClr>
                <a:schemeClr val="dk2"/>
              </a:buClr>
              <a:buSzPts val="1600"/>
              <a:buFont typeface="Josefin Slab Thin"/>
              <a:buNone/>
              <a:defRPr sz="1600" b="0" i="0" u="none" strike="noStrike" cap="none">
                <a:solidFill>
                  <a:schemeClr val="dk2"/>
                </a:solidFill>
                <a:latin typeface="Josefin Slab Thin"/>
                <a:ea typeface="Josefin Slab Thin"/>
                <a:cs typeface="Josefin Slab Thin"/>
                <a:sym typeface="Josefin Slab Thin"/>
              </a:defRPr>
            </a:lvl4pPr>
            <a:lvl5pPr marL="2286000" marR="0" lvl="4" indent="-330200" algn="l" rtl="0">
              <a:lnSpc>
                <a:spcPct val="100000"/>
              </a:lnSpc>
              <a:spcBef>
                <a:spcPts val="0"/>
              </a:spcBef>
              <a:spcAft>
                <a:spcPts val="0"/>
              </a:spcAft>
              <a:buClr>
                <a:schemeClr val="dk2"/>
              </a:buClr>
              <a:buSzPts val="1600"/>
              <a:buFont typeface="Josefin Slab Thin"/>
              <a:buNone/>
              <a:defRPr sz="1600" b="0" i="0" u="none" strike="noStrike" cap="none">
                <a:solidFill>
                  <a:schemeClr val="dk2"/>
                </a:solidFill>
                <a:latin typeface="Josefin Slab Thin"/>
                <a:ea typeface="Josefin Slab Thin"/>
                <a:cs typeface="Josefin Slab Thin"/>
                <a:sym typeface="Josefin Slab Thin"/>
              </a:defRPr>
            </a:lvl5pPr>
            <a:lvl6pPr marL="2743200" marR="0" lvl="5" indent="-330200" algn="l" rtl="0">
              <a:lnSpc>
                <a:spcPct val="100000"/>
              </a:lnSpc>
              <a:spcBef>
                <a:spcPts val="0"/>
              </a:spcBef>
              <a:spcAft>
                <a:spcPts val="0"/>
              </a:spcAft>
              <a:buClr>
                <a:schemeClr val="dk2"/>
              </a:buClr>
              <a:buSzPts val="1600"/>
              <a:buFont typeface="Josefin Slab Thin"/>
              <a:buNone/>
              <a:defRPr sz="1600" b="0" i="0" u="none" strike="noStrike" cap="none">
                <a:solidFill>
                  <a:schemeClr val="dk2"/>
                </a:solidFill>
                <a:latin typeface="Josefin Slab Thin"/>
                <a:ea typeface="Josefin Slab Thin"/>
                <a:cs typeface="Josefin Slab Thin"/>
                <a:sym typeface="Josefin Slab Thin"/>
              </a:defRPr>
            </a:lvl6pPr>
            <a:lvl7pPr marL="3200400" marR="0" lvl="6" indent="-330200" algn="l" rtl="0">
              <a:lnSpc>
                <a:spcPct val="100000"/>
              </a:lnSpc>
              <a:spcBef>
                <a:spcPts val="0"/>
              </a:spcBef>
              <a:spcAft>
                <a:spcPts val="0"/>
              </a:spcAft>
              <a:buClr>
                <a:schemeClr val="dk2"/>
              </a:buClr>
              <a:buSzPts val="1600"/>
              <a:buFont typeface="Josefin Slab Thin"/>
              <a:buNone/>
              <a:defRPr sz="1600" b="0" i="0" u="none" strike="noStrike" cap="none">
                <a:solidFill>
                  <a:schemeClr val="dk2"/>
                </a:solidFill>
                <a:latin typeface="Josefin Slab Thin"/>
                <a:ea typeface="Josefin Slab Thin"/>
                <a:cs typeface="Josefin Slab Thin"/>
                <a:sym typeface="Josefin Slab Thin"/>
              </a:defRPr>
            </a:lvl7pPr>
            <a:lvl8pPr marL="3657600" marR="0" lvl="7" indent="-330200" algn="l" rtl="0">
              <a:lnSpc>
                <a:spcPct val="100000"/>
              </a:lnSpc>
              <a:spcBef>
                <a:spcPts val="0"/>
              </a:spcBef>
              <a:spcAft>
                <a:spcPts val="0"/>
              </a:spcAft>
              <a:buClr>
                <a:schemeClr val="dk2"/>
              </a:buClr>
              <a:buSzPts val="1600"/>
              <a:buFont typeface="Josefin Slab Thin"/>
              <a:buNone/>
              <a:defRPr sz="1600" b="0" i="0" u="none" strike="noStrike" cap="none">
                <a:solidFill>
                  <a:schemeClr val="dk2"/>
                </a:solidFill>
                <a:latin typeface="Josefin Slab Thin"/>
                <a:ea typeface="Josefin Slab Thin"/>
                <a:cs typeface="Josefin Slab Thin"/>
                <a:sym typeface="Josefin Slab Thin"/>
              </a:defRPr>
            </a:lvl8pPr>
            <a:lvl9pPr marL="4114800" marR="0" lvl="8" indent="-330200" algn="l" rtl="0">
              <a:lnSpc>
                <a:spcPct val="100000"/>
              </a:lnSpc>
              <a:spcBef>
                <a:spcPts val="0"/>
              </a:spcBef>
              <a:spcAft>
                <a:spcPts val="0"/>
              </a:spcAft>
              <a:buClr>
                <a:schemeClr val="dk2"/>
              </a:buClr>
              <a:buSzPts val="1600"/>
              <a:buFont typeface="Josefin Slab Thin"/>
              <a:buNone/>
              <a:defRPr sz="1600" b="0" i="0" u="none" strike="noStrike" cap="none">
                <a:solidFill>
                  <a:schemeClr val="dk2"/>
                </a:solidFill>
                <a:latin typeface="Josefin Slab Thin"/>
                <a:ea typeface="Josefin Slab Thin"/>
                <a:cs typeface="Josefin Slab Thin"/>
                <a:sym typeface="Josefin Slab Thin"/>
              </a:defRPr>
            </a:lvl9pPr>
          </a:lstStyle>
          <a:p>
            <a:pPr marL="152400" indent="0"/>
            <a:r>
              <a:rPr lang="en-US" sz="1800" dirty="0">
                <a:latin typeface="Garamond" panose="02020404030301010803" pitchFamily="18" charset="0"/>
              </a:rPr>
              <a:t>When it comes to inheritance, JavaScript only has one construct: objects. Each object has a private property which holds a link to another object called its prototype. That prototype object has a prototype of its own, and so on until an object is reached with </a:t>
            </a:r>
            <a:r>
              <a:rPr lang="en-US" sz="1800" b="1" i="1" dirty="0">
                <a:latin typeface="Garamond" panose="02020404030301010803" pitchFamily="18" charset="0"/>
              </a:rPr>
              <a:t>null</a:t>
            </a:r>
            <a:r>
              <a:rPr lang="en-US" sz="1800" dirty="0">
                <a:latin typeface="Garamond" panose="02020404030301010803" pitchFamily="18" charset="0"/>
              </a:rPr>
              <a:t> as its prototype. By definition, </a:t>
            </a:r>
            <a:r>
              <a:rPr lang="en-US" sz="1800" b="1" i="1" dirty="0">
                <a:latin typeface="Garamond" panose="02020404030301010803" pitchFamily="18" charset="0"/>
              </a:rPr>
              <a:t>null</a:t>
            </a:r>
            <a:r>
              <a:rPr lang="en-US" sz="1800" dirty="0">
                <a:latin typeface="Garamond" panose="02020404030301010803" pitchFamily="18" charset="0"/>
              </a:rPr>
              <a:t> has no prototype, and acts as the final link in this prototype chain.</a:t>
            </a:r>
          </a:p>
          <a:p>
            <a:pPr marL="152400" indent="0"/>
            <a:endParaRPr lang="en-US" sz="1800" u="sng" dirty="0">
              <a:latin typeface="Garamond" panose="02020404030301010803" pitchFamily="18" charset="0"/>
            </a:endParaRPr>
          </a:p>
          <a:p>
            <a:pPr marL="152400" indent="0"/>
            <a:r>
              <a:rPr lang="en-US" sz="1800" u="sng" dirty="0">
                <a:latin typeface="Garamond" panose="02020404030301010803" pitchFamily="18" charset="0"/>
              </a:rPr>
              <a:t>prototype chain:</a:t>
            </a:r>
            <a:r>
              <a:rPr lang="en-US" sz="1800" dirty="0">
                <a:latin typeface="Garamond" panose="02020404030301010803" pitchFamily="18" charset="0"/>
              </a:rPr>
              <a:t> Is an object inherits from its prototype, while that prototype in turn inherits from its prototype, and so on.</a:t>
            </a:r>
          </a:p>
          <a:p>
            <a:pPr marL="152400" indent="0"/>
            <a:r>
              <a:rPr lang="en-US" sz="1800" dirty="0">
                <a:latin typeface="Garamond" panose="02020404030301010803" pitchFamily="18" charset="0"/>
              </a:rPr>
              <a:t>All objects, including those you define yourself, automatically inherit from Object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077278" y="-41263"/>
            <a:ext cx="4989443" cy="1311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i="1" dirty="0">
                <a:latin typeface="Lora" panose="020B0604020202020204" charset="0"/>
              </a:rPr>
              <a:t>Prototype Chaining and</a:t>
            </a:r>
          </a:p>
          <a:p>
            <a:pPr marL="0" lvl="0" indent="0" algn="ctr" rtl="0">
              <a:spcBef>
                <a:spcPts val="0"/>
              </a:spcBef>
              <a:spcAft>
                <a:spcPts val="0"/>
              </a:spcAft>
              <a:buNone/>
            </a:pPr>
            <a:r>
              <a:rPr lang="en-US" sz="3200" i="1" dirty="0">
                <a:latin typeface="Lora" panose="020B0604020202020204" charset="0"/>
              </a:rPr>
              <a:t> Object.prototype </a:t>
            </a: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6" y="1012648"/>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DF6ADC14-E880-4001-9E6A-27F043D59A46}"/>
              </a:ext>
            </a:extLst>
          </p:cNvPr>
          <p:cNvSpPr txBox="1"/>
          <p:nvPr/>
        </p:nvSpPr>
        <p:spPr>
          <a:xfrm>
            <a:off x="208721" y="1194701"/>
            <a:ext cx="6569765" cy="1200329"/>
          </a:xfrm>
          <a:prstGeom prst="rect">
            <a:avLst/>
          </a:prstGeom>
          <a:noFill/>
        </p:spPr>
        <p:txBody>
          <a:bodyPr wrap="square">
            <a:spAutoFit/>
          </a:bodyPr>
          <a:lstStyle/>
          <a:p>
            <a:r>
              <a:rPr lang="en-US" sz="1800" dirty="0">
                <a:latin typeface="Garamond" panose="02020404030301010803" pitchFamily="18" charset="0"/>
              </a:rPr>
              <a:t>all objects inherit from </a:t>
            </a:r>
            <a:r>
              <a:rPr lang="en-US" sz="1800" i="1" dirty="0">
                <a:latin typeface="Garamond" panose="02020404030301010803" pitchFamily="18" charset="0"/>
              </a:rPr>
              <a:t>Object.prototype</a:t>
            </a:r>
          </a:p>
          <a:p>
            <a:r>
              <a:rPr lang="en-US" sz="1800" dirty="0">
                <a:latin typeface="Garamond" panose="02020404030301010803" pitchFamily="18" charset="0"/>
              </a:rPr>
              <a:t>Any object defined via an object literal has its </a:t>
            </a:r>
            <a:r>
              <a:rPr lang="en-US" sz="1800" i="1" dirty="0">
                <a:latin typeface="Garamond" panose="02020404030301010803" pitchFamily="18" charset="0"/>
              </a:rPr>
              <a:t>Prototype</a:t>
            </a:r>
            <a:r>
              <a:rPr lang="en-US" sz="1800" dirty="0">
                <a:latin typeface="Garamond" panose="02020404030301010803" pitchFamily="18" charset="0"/>
              </a:rPr>
              <a:t> set to </a:t>
            </a:r>
            <a:r>
              <a:rPr lang="en-US" sz="1800" i="1" dirty="0">
                <a:latin typeface="Garamond" panose="02020404030301010803" pitchFamily="18" charset="0"/>
              </a:rPr>
              <a:t>Object.prototype</a:t>
            </a:r>
            <a:r>
              <a:rPr lang="en-US" sz="1800" dirty="0">
                <a:latin typeface="Garamond" panose="02020404030301010803" pitchFamily="18" charset="0"/>
              </a:rPr>
              <a:t>, defined via an object literal has its </a:t>
            </a:r>
            <a:r>
              <a:rPr lang="en-US" sz="1800" i="1" dirty="0">
                <a:latin typeface="Garamond" panose="02020404030301010803" pitchFamily="18" charset="0"/>
              </a:rPr>
              <a:t>Prototype</a:t>
            </a:r>
            <a:r>
              <a:rPr lang="en-US" sz="1800" dirty="0">
                <a:latin typeface="Garamond" panose="02020404030301010803" pitchFamily="18" charset="0"/>
              </a:rPr>
              <a:t> set to </a:t>
            </a:r>
            <a:r>
              <a:rPr lang="en-US" sz="1800" i="1" dirty="0">
                <a:latin typeface="Garamond" panose="02020404030301010803" pitchFamily="18" charset="0"/>
              </a:rPr>
              <a:t>Object.prototype</a:t>
            </a:r>
            <a:r>
              <a:rPr lang="en-US" sz="1800" dirty="0">
                <a:latin typeface="Garamond" panose="02020404030301010803" pitchFamily="18" charset="0"/>
              </a:rPr>
              <a:t>, meaning that it inherits properties from </a:t>
            </a:r>
            <a:r>
              <a:rPr lang="en-US" sz="1800" i="1" dirty="0">
                <a:latin typeface="Garamond" panose="02020404030301010803" pitchFamily="18" charset="0"/>
              </a:rPr>
              <a:t>Object.prototype</a:t>
            </a:r>
            <a:r>
              <a:rPr lang="en-US" sz="1800" dirty="0">
                <a:latin typeface="Garamond" panose="02020404030301010803" pitchFamily="18" charset="0"/>
              </a:rPr>
              <a:t>.</a:t>
            </a:r>
          </a:p>
        </p:txBody>
      </p:sp>
      <p:pic>
        <p:nvPicPr>
          <p:cNvPr id="4" name="Picture 3">
            <a:extLst>
              <a:ext uri="{FF2B5EF4-FFF2-40B4-BE49-F238E27FC236}">
                <a16:creationId xmlns:a16="http://schemas.microsoft.com/office/drawing/2014/main" id="{8C4FB693-3BA2-4E49-92AE-0FAD3CC791D0}"/>
              </a:ext>
            </a:extLst>
          </p:cNvPr>
          <p:cNvPicPr>
            <a:picLocks noChangeAspect="1"/>
          </p:cNvPicPr>
          <p:nvPr/>
        </p:nvPicPr>
        <p:blipFill rotWithShape="1">
          <a:blip r:embed="rId3"/>
          <a:srcRect r="24064"/>
          <a:stretch/>
        </p:blipFill>
        <p:spPr>
          <a:xfrm>
            <a:off x="278296" y="2672029"/>
            <a:ext cx="4383156" cy="1562100"/>
          </a:xfrm>
          <a:prstGeom prst="rect">
            <a:avLst/>
          </a:prstGeom>
        </p:spPr>
      </p:pic>
      <p:sp>
        <p:nvSpPr>
          <p:cNvPr id="7" name="TextBox 6">
            <a:extLst>
              <a:ext uri="{FF2B5EF4-FFF2-40B4-BE49-F238E27FC236}">
                <a16:creationId xmlns:a16="http://schemas.microsoft.com/office/drawing/2014/main" id="{A4609A2D-0FC8-4A27-B22F-4AE242F24446}"/>
              </a:ext>
            </a:extLst>
          </p:cNvPr>
          <p:cNvSpPr txBox="1"/>
          <p:nvPr/>
        </p:nvSpPr>
        <p:spPr>
          <a:xfrm>
            <a:off x="4790852" y="3103953"/>
            <a:ext cx="3736921" cy="1200329"/>
          </a:xfrm>
          <a:prstGeom prst="rect">
            <a:avLst/>
          </a:prstGeom>
          <a:noFill/>
        </p:spPr>
        <p:txBody>
          <a:bodyPr wrap="square" rtlCol="0">
            <a:spAutoFit/>
          </a:bodyPr>
          <a:lstStyle/>
          <a:p>
            <a:r>
              <a:rPr lang="en-US" sz="1800" b="1" i="1" dirty="0" err="1">
                <a:latin typeface="Garamond" panose="02020404030301010803" pitchFamily="18" charset="0"/>
              </a:rPr>
              <a:t>Object.getPrototypeOf</a:t>
            </a:r>
            <a:r>
              <a:rPr lang="en-US" sz="1800" b="1" i="1" dirty="0">
                <a:latin typeface="Garamond" panose="02020404030301010803" pitchFamily="18" charset="0"/>
              </a:rPr>
              <a:t>() </a:t>
            </a:r>
            <a:r>
              <a:rPr lang="en-US" sz="1800" dirty="0">
                <a:latin typeface="Garamond" panose="02020404030301010803" pitchFamily="18" charset="0"/>
              </a:rPr>
              <a:t>method returns the prototype</a:t>
            </a:r>
            <a:r>
              <a:rPr lang="en-US" sz="1800" b="1" i="1" dirty="0">
                <a:latin typeface="Garamond" panose="02020404030301010803" pitchFamily="18" charset="0"/>
              </a:rPr>
              <a:t>.</a:t>
            </a:r>
          </a:p>
          <a:p>
            <a:r>
              <a:rPr lang="en-US" sz="1800" dirty="0">
                <a:latin typeface="Garamond" panose="02020404030301010803" pitchFamily="18" charset="0"/>
              </a:rPr>
              <a:t>This’s default behavior, that laptop has equal prototype to Object.prototype.</a:t>
            </a:r>
          </a:p>
        </p:txBody>
      </p:sp>
    </p:spTree>
    <p:extLst>
      <p:ext uri="{BB962C8B-B14F-4D97-AF65-F5344CB8AC3E}">
        <p14:creationId xmlns:p14="http://schemas.microsoft.com/office/powerpoint/2010/main" val="1312059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077278" y="-41263"/>
            <a:ext cx="4989443" cy="1311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i="1" dirty="0">
                <a:latin typeface="Lora" panose="020B0604020202020204" charset="0"/>
              </a:rPr>
              <a:t>Prototype Chaining and</a:t>
            </a:r>
          </a:p>
          <a:p>
            <a:pPr marL="0" lvl="0" indent="0" algn="ctr" rtl="0">
              <a:spcBef>
                <a:spcPts val="0"/>
              </a:spcBef>
              <a:spcAft>
                <a:spcPts val="0"/>
              </a:spcAft>
              <a:buNone/>
            </a:pPr>
            <a:r>
              <a:rPr lang="en-US" sz="3200" i="1" dirty="0">
                <a:latin typeface="Lora" panose="020B0604020202020204" charset="0"/>
              </a:rPr>
              <a:t> Object.prototype </a:t>
            </a: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6" y="1012648"/>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4482D383-22F6-458B-B3BC-6FF6D3422A3E}"/>
              </a:ext>
            </a:extLst>
          </p:cNvPr>
          <p:cNvSpPr txBox="1"/>
          <p:nvPr/>
        </p:nvSpPr>
        <p:spPr>
          <a:xfrm>
            <a:off x="231168" y="1222443"/>
            <a:ext cx="4340832" cy="369332"/>
          </a:xfrm>
          <a:prstGeom prst="rect">
            <a:avLst/>
          </a:prstGeom>
          <a:noFill/>
        </p:spPr>
        <p:txBody>
          <a:bodyPr wrap="square">
            <a:spAutoFit/>
          </a:bodyPr>
          <a:lstStyle/>
          <a:p>
            <a:r>
              <a:rPr lang="en-US" sz="1800" b="1" i="1" u="sng" dirty="0">
                <a:latin typeface="Garamond" panose="02020404030301010803" pitchFamily="18" charset="0"/>
              </a:rPr>
              <a:t>Methods Inherited from Object.prototype</a:t>
            </a:r>
          </a:p>
        </p:txBody>
      </p:sp>
      <p:sp>
        <p:nvSpPr>
          <p:cNvPr id="7" name="TextBox 6">
            <a:extLst>
              <a:ext uri="{FF2B5EF4-FFF2-40B4-BE49-F238E27FC236}">
                <a16:creationId xmlns:a16="http://schemas.microsoft.com/office/drawing/2014/main" id="{2D1CD505-EE4F-4550-9FE1-708838E336C1}"/>
              </a:ext>
            </a:extLst>
          </p:cNvPr>
          <p:cNvSpPr txBox="1"/>
          <p:nvPr/>
        </p:nvSpPr>
        <p:spPr>
          <a:xfrm>
            <a:off x="367747" y="1591775"/>
            <a:ext cx="7176053" cy="646331"/>
          </a:xfrm>
          <a:prstGeom prst="rect">
            <a:avLst/>
          </a:prstGeom>
          <a:noFill/>
        </p:spPr>
        <p:txBody>
          <a:bodyPr wrap="square">
            <a:spAutoFit/>
          </a:bodyPr>
          <a:lstStyle/>
          <a:p>
            <a:pPr algn="l"/>
            <a:r>
              <a:rPr lang="en-US" sz="1800" b="0" i="0" u="none" strike="noStrike" baseline="0" dirty="0">
                <a:latin typeface="Garamond" panose="02020404030301010803" pitchFamily="18" charset="0"/>
              </a:rPr>
              <a:t>Lots of methods used in this chapter till </a:t>
            </a:r>
            <a:r>
              <a:rPr lang="en-US" sz="1800" dirty="0">
                <a:latin typeface="Garamond" panose="02020404030301010803" pitchFamily="18" charset="0"/>
              </a:rPr>
              <a:t>now are defined on </a:t>
            </a:r>
            <a:r>
              <a:rPr lang="en-US" sz="1800" b="0" i="0" u="none" strike="noStrike" baseline="0" dirty="0">
                <a:latin typeface="Garamond" panose="02020404030301010803" pitchFamily="18" charset="0"/>
              </a:rPr>
              <a:t>Object.prototype and are therefore inherited by all other Objects, methods like:</a:t>
            </a:r>
            <a:endParaRPr lang="en-US" sz="1800" dirty="0">
              <a:latin typeface="Garamond" panose="02020404030301010803" pitchFamily="18" charset="0"/>
            </a:endParaRPr>
          </a:p>
        </p:txBody>
      </p:sp>
      <p:sp>
        <p:nvSpPr>
          <p:cNvPr id="9" name="TextBox 8">
            <a:extLst>
              <a:ext uri="{FF2B5EF4-FFF2-40B4-BE49-F238E27FC236}">
                <a16:creationId xmlns:a16="http://schemas.microsoft.com/office/drawing/2014/main" id="{119297C3-33D8-4894-9EE3-5BBBCE530299}"/>
              </a:ext>
            </a:extLst>
          </p:cNvPr>
          <p:cNvSpPr txBox="1"/>
          <p:nvPr/>
        </p:nvSpPr>
        <p:spPr>
          <a:xfrm>
            <a:off x="367747" y="2313936"/>
            <a:ext cx="8127054" cy="1477328"/>
          </a:xfrm>
          <a:prstGeom prst="rect">
            <a:avLst/>
          </a:prstGeom>
          <a:noFill/>
        </p:spPr>
        <p:txBody>
          <a:bodyPr wrap="square">
            <a:spAutoFit/>
          </a:bodyPr>
          <a:lstStyle/>
          <a:p>
            <a:pPr algn="l"/>
            <a:r>
              <a:rPr lang="en-US" sz="1800" b="1" i="0" u="none" strike="noStrike" baseline="0" dirty="0">
                <a:latin typeface="Garamond" panose="02020404030301010803" pitchFamily="18" charset="0"/>
              </a:rPr>
              <a:t>hasOwnProperty(): </a:t>
            </a:r>
            <a:r>
              <a:rPr lang="en-US" sz="1800" b="0" i="0" u="none" strike="noStrike" baseline="0" dirty="0">
                <a:latin typeface="Garamond" panose="02020404030301010803" pitchFamily="18" charset="0"/>
              </a:rPr>
              <a:t>Determines whether an own property with the given name exists</a:t>
            </a:r>
          </a:p>
          <a:p>
            <a:pPr algn="l"/>
            <a:r>
              <a:rPr lang="en-US" sz="1800" b="1" i="0" u="none" strike="noStrike" baseline="0" dirty="0">
                <a:latin typeface="Garamond" panose="02020404030301010803" pitchFamily="18" charset="0"/>
              </a:rPr>
              <a:t>propertyIsEnumerable(): </a:t>
            </a:r>
            <a:r>
              <a:rPr lang="en-US" sz="1800" b="0" i="0" u="none" strike="noStrike" baseline="0" dirty="0">
                <a:latin typeface="Garamond" panose="02020404030301010803" pitchFamily="18" charset="0"/>
              </a:rPr>
              <a:t>Determines whether an own property is enumerable</a:t>
            </a:r>
          </a:p>
          <a:p>
            <a:pPr algn="l"/>
            <a:r>
              <a:rPr lang="en-US" sz="1800" b="1" i="0" u="none" strike="noStrike" baseline="0" dirty="0">
                <a:latin typeface="Garamond" panose="02020404030301010803" pitchFamily="18" charset="0"/>
              </a:rPr>
              <a:t>isPrototypeOf(): </a:t>
            </a:r>
            <a:r>
              <a:rPr lang="en-US" sz="1800" b="0" i="0" u="none" strike="noStrike" baseline="0" dirty="0">
                <a:latin typeface="Garamond" panose="02020404030301010803" pitchFamily="18" charset="0"/>
              </a:rPr>
              <a:t>Determines whether the object is the prototype of another</a:t>
            </a:r>
          </a:p>
          <a:p>
            <a:pPr algn="l"/>
            <a:r>
              <a:rPr lang="en-US" sz="1800" b="1" i="0" u="none" strike="noStrike" baseline="0" dirty="0">
                <a:latin typeface="Garamond" panose="02020404030301010803" pitchFamily="18" charset="0"/>
              </a:rPr>
              <a:t>valueOf(): </a:t>
            </a:r>
            <a:r>
              <a:rPr lang="en-US" sz="1800" b="0" i="0" u="none" strike="noStrike" baseline="0" dirty="0">
                <a:latin typeface="Garamond" panose="02020404030301010803" pitchFamily="18" charset="0"/>
              </a:rPr>
              <a:t>Returns the value representation of the object</a:t>
            </a:r>
          </a:p>
          <a:p>
            <a:pPr algn="l"/>
            <a:r>
              <a:rPr lang="en-US" sz="1800" b="1" i="0" u="none" strike="noStrike" baseline="0" dirty="0">
                <a:latin typeface="Garamond" panose="02020404030301010803" pitchFamily="18" charset="0"/>
              </a:rPr>
              <a:t>toString(): </a:t>
            </a:r>
            <a:r>
              <a:rPr lang="en-US" sz="1800" b="0" i="0" u="none" strike="noStrike" baseline="0" dirty="0">
                <a:latin typeface="Garamond" panose="02020404030301010803" pitchFamily="18" charset="0"/>
              </a:rPr>
              <a:t>Returns a string representation of the object</a:t>
            </a:r>
          </a:p>
        </p:txBody>
      </p:sp>
    </p:spTree>
    <p:extLst>
      <p:ext uri="{BB962C8B-B14F-4D97-AF65-F5344CB8AC3E}">
        <p14:creationId xmlns:p14="http://schemas.microsoft.com/office/powerpoint/2010/main" val="4262715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055821" y="-114292"/>
            <a:ext cx="4989443" cy="1311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i="1" dirty="0">
                <a:latin typeface="Lora" panose="020B0604020202020204" charset="0"/>
              </a:rPr>
              <a:t>Prototype Chaining and</a:t>
            </a:r>
          </a:p>
          <a:p>
            <a:pPr marL="0" lvl="0" indent="0" algn="ctr" rtl="0">
              <a:spcBef>
                <a:spcPts val="0"/>
              </a:spcBef>
              <a:spcAft>
                <a:spcPts val="0"/>
              </a:spcAft>
              <a:buNone/>
            </a:pPr>
            <a:r>
              <a:rPr lang="en-US" sz="3200" i="1" dirty="0">
                <a:latin typeface="Lora" panose="020B0604020202020204" charset="0"/>
              </a:rPr>
              <a:t> Object.prototype </a:t>
            </a:r>
          </a:p>
        </p:txBody>
      </p:sp>
      <p:sp>
        <p:nvSpPr>
          <p:cNvPr id="14" name="Google Shape;170;p28">
            <a:extLst>
              <a:ext uri="{FF2B5EF4-FFF2-40B4-BE49-F238E27FC236}">
                <a16:creationId xmlns:a16="http://schemas.microsoft.com/office/drawing/2014/main" id="{8777F666-0A79-42A1-81FA-5E075150DBDE}"/>
              </a:ext>
            </a:extLst>
          </p:cNvPr>
          <p:cNvSpPr/>
          <p:nvPr/>
        </p:nvSpPr>
        <p:spPr>
          <a:xfrm>
            <a:off x="2740042" y="949642"/>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1FDED05C-1525-464C-B26C-2D48FFE179F0}"/>
              </a:ext>
            </a:extLst>
          </p:cNvPr>
          <p:cNvSpPr txBox="1"/>
          <p:nvPr/>
        </p:nvSpPr>
        <p:spPr>
          <a:xfrm>
            <a:off x="76356" y="1012648"/>
            <a:ext cx="1331843" cy="369332"/>
          </a:xfrm>
          <a:prstGeom prst="rect">
            <a:avLst/>
          </a:prstGeom>
          <a:noFill/>
        </p:spPr>
        <p:txBody>
          <a:bodyPr wrap="square">
            <a:spAutoFit/>
          </a:bodyPr>
          <a:lstStyle/>
          <a:p>
            <a:r>
              <a:rPr lang="en-US" sz="1800" b="1" i="1" u="sng" dirty="0">
                <a:latin typeface="Garamond" panose="02020404030301010803" pitchFamily="18" charset="0"/>
              </a:rPr>
              <a:t>valueOf()</a:t>
            </a:r>
          </a:p>
        </p:txBody>
      </p:sp>
      <p:sp>
        <p:nvSpPr>
          <p:cNvPr id="7" name="TextBox 6">
            <a:extLst>
              <a:ext uri="{FF2B5EF4-FFF2-40B4-BE49-F238E27FC236}">
                <a16:creationId xmlns:a16="http://schemas.microsoft.com/office/drawing/2014/main" id="{D9AA237E-A55C-4156-A497-FEEE6FA53A82}"/>
              </a:ext>
            </a:extLst>
          </p:cNvPr>
          <p:cNvSpPr txBox="1"/>
          <p:nvPr/>
        </p:nvSpPr>
        <p:spPr>
          <a:xfrm>
            <a:off x="298173" y="1465947"/>
            <a:ext cx="7185992" cy="646331"/>
          </a:xfrm>
          <a:prstGeom prst="rect">
            <a:avLst/>
          </a:prstGeom>
          <a:noFill/>
        </p:spPr>
        <p:txBody>
          <a:bodyPr wrap="square">
            <a:spAutoFit/>
          </a:bodyPr>
          <a:lstStyle/>
          <a:p>
            <a:r>
              <a:rPr lang="en-US" sz="1800" b="0" i="0" u="none" strike="noStrike" baseline="0" dirty="0">
                <a:latin typeface="Garamond" panose="02020404030301010803" pitchFamily="18" charset="0"/>
              </a:rPr>
              <a:t>method returns the primitive value of the specified object,</a:t>
            </a:r>
          </a:p>
          <a:p>
            <a:r>
              <a:rPr lang="en-US" sz="1800" b="0" i="0" u="none" strike="noStrike" baseline="0" dirty="0">
                <a:latin typeface="Garamond" panose="02020404030301010803" pitchFamily="18" charset="0"/>
              </a:rPr>
              <a:t>The </a:t>
            </a:r>
            <a:r>
              <a:rPr lang="en-US" sz="1800" b="0" i="1" u="none" strike="noStrike" baseline="0" dirty="0">
                <a:latin typeface="Garamond" panose="02020404030301010803" pitchFamily="18" charset="0"/>
              </a:rPr>
              <a:t>valueOf() </a:t>
            </a:r>
            <a:r>
              <a:rPr lang="en-US" sz="1800" b="0" i="0" u="none" strike="noStrike" baseline="0" dirty="0">
                <a:latin typeface="Garamond" panose="02020404030301010803" pitchFamily="18" charset="0"/>
              </a:rPr>
              <a:t>method gets called whenever an operator is used on an object. </a:t>
            </a:r>
            <a:endParaRPr lang="en-US" sz="1800" dirty="0">
              <a:latin typeface="Garamond" panose="02020404030301010803" pitchFamily="18" charset="0"/>
            </a:endParaRPr>
          </a:p>
        </p:txBody>
      </p:sp>
      <p:pic>
        <p:nvPicPr>
          <p:cNvPr id="8" name="Picture 7">
            <a:extLst>
              <a:ext uri="{FF2B5EF4-FFF2-40B4-BE49-F238E27FC236}">
                <a16:creationId xmlns:a16="http://schemas.microsoft.com/office/drawing/2014/main" id="{3BD7B9B9-C57A-466D-BDE5-A3B9DDDEA1DA}"/>
              </a:ext>
            </a:extLst>
          </p:cNvPr>
          <p:cNvPicPr>
            <a:picLocks noChangeAspect="1"/>
          </p:cNvPicPr>
          <p:nvPr/>
        </p:nvPicPr>
        <p:blipFill>
          <a:blip r:embed="rId3"/>
          <a:stretch>
            <a:fillRect/>
          </a:stretch>
        </p:blipFill>
        <p:spPr>
          <a:xfrm>
            <a:off x="1200821" y="2196245"/>
            <a:ext cx="4924425" cy="1219200"/>
          </a:xfrm>
          <a:prstGeom prst="rect">
            <a:avLst/>
          </a:prstGeom>
        </p:spPr>
      </p:pic>
      <p:sp>
        <p:nvSpPr>
          <p:cNvPr id="11" name="TextBox 10">
            <a:extLst>
              <a:ext uri="{FF2B5EF4-FFF2-40B4-BE49-F238E27FC236}">
                <a16:creationId xmlns:a16="http://schemas.microsoft.com/office/drawing/2014/main" id="{C032961D-0AC5-4984-AA7D-BFAF6871C9F4}"/>
              </a:ext>
            </a:extLst>
          </p:cNvPr>
          <p:cNvSpPr txBox="1"/>
          <p:nvPr/>
        </p:nvSpPr>
        <p:spPr>
          <a:xfrm>
            <a:off x="1200821" y="3546076"/>
            <a:ext cx="4184374" cy="923330"/>
          </a:xfrm>
          <a:prstGeom prst="rect">
            <a:avLst/>
          </a:prstGeom>
          <a:noFill/>
        </p:spPr>
        <p:txBody>
          <a:bodyPr wrap="square">
            <a:spAutoFit/>
          </a:bodyPr>
          <a:lstStyle/>
          <a:p>
            <a:r>
              <a:rPr lang="en-US" sz="1800" dirty="0">
                <a:latin typeface="Garamond" panose="02020404030301010803" pitchFamily="18" charset="0"/>
              </a:rPr>
              <a:t>When the greater-than operator (&gt;) is used, the </a:t>
            </a:r>
            <a:r>
              <a:rPr lang="en-US" sz="1800" i="1" dirty="0">
                <a:latin typeface="Garamond" panose="02020404030301010803" pitchFamily="18" charset="0"/>
              </a:rPr>
              <a:t>valueOf() </a:t>
            </a:r>
            <a:r>
              <a:rPr lang="en-US" sz="1800" dirty="0">
                <a:latin typeface="Garamond" panose="02020404030301010803" pitchFamily="18" charset="0"/>
              </a:rPr>
              <a:t>method is called on both objects before the comparison is performed.</a:t>
            </a:r>
          </a:p>
        </p:txBody>
      </p:sp>
      <p:sp>
        <p:nvSpPr>
          <p:cNvPr id="13" name="TextBox 12">
            <a:extLst>
              <a:ext uri="{FF2B5EF4-FFF2-40B4-BE49-F238E27FC236}">
                <a16:creationId xmlns:a16="http://schemas.microsoft.com/office/drawing/2014/main" id="{37EC25D6-9A61-4DA8-BE38-BA25A8B56B45}"/>
              </a:ext>
            </a:extLst>
          </p:cNvPr>
          <p:cNvSpPr txBox="1"/>
          <p:nvPr/>
        </p:nvSpPr>
        <p:spPr>
          <a:xfrm>
            <a:off x="6397642" y="4007741"/>
            <a:ext cx="2746358" cy="923330"/>
          </a:xfrm>
          <a:prstGeom prst="rect">
            <a:avLst/>
          </a:prstGeom>
          <a:noFill/>
        </p:spPr>
        <p:txBody>
          <a:bodyPr wrap="square">
            <a:spAutoFit/>
          </a:bodyPr>
          <a:lstStyle/>
          <a:p>
            <a:r>
              <a:rPr lang="en-US" sz="1800" u="sng" dirty="0">
                <a:latin typeface="Garamond" panose="02020404030301010803" pitchFamily="18" charset="0"/>
              </a:rPr>
              <a:t>Note</a:t>
            </a:r>
            <a:r>
              <a:rPr lang="en-US" sz="1800" dirty="0">
                <a:latin typeface="Garamond" panose="02020404030301010803" pitchFamily="18" charset="0"/>
              </a:rPr>
              <a:t> that You can always define your own </a:t>
            </a:r>
            <a:r>
              <a:rPr lang="en-US" sz="1800" i="1" dirty="0">
                <a:latin typeface="Garamond" panose="02020404030301010803" pitchFamily="18" charset="0"/>
              </a:rPr>
              <a:t>valueOf()</a:t>
            </a:r>
          </a:p>
          <a:p>
            <a:r>
              <a:rPr lang="en-US" sz="1800" dirty="0">
                <a:latin typeface="Garamond" panose="02020404030301010803" pitchFamily="18" charset="0"/>
              </a:rPr>
              <a:t>method</a:t>
            </a:r>
          </a:p>
        </p:txBody>
      </p:sp>
      <p:sp>
        <p:nvSpPr>
          <p:cNvPr id="10" name="TextBox 9">
            <a:extLst>
              <a:ext uri="{FF2B5EF4-FFF2-40B4-BE49-F238E27FC236}">
                <a16:creationId xmlns:a16="http://schemas.microsoft.com/office/drawing/2014/main" id="{48DA453E-2A91-429B-933A-285893B6E68E}"/>
              </a:ext>
            </a:extLst>
          </p:cNvPr>
          <p:cNvSpPr txBox="1"/>
          <p:nvPr/>
        </p:nvSpPr>
        <p:spPr>
          <a:xfrm>
            <a:off x="1408199" y="1012648"/>
            <a:ext cx="3142344" cy="369332"/>
          </a:xfrm>
          <a:prstGeom prst="rect">
            <a:avLst/>
          </a:prstGeom>
          <a:noFill/>
        </p:spPr>
        <p:txBody>
          <a:bodyPr wrap="square">
            <a:spAutoFit/>
          </a:bodyPr>
          <a:lstStyle/>
          <a:p>
            <a:pPr algn="l"/>
            <a:r>
              <a:rPr lang="en-US" sz="1800" b="1" i="1" dirty="0" err="1">
                <a:solidFill>
                  <a:srgbClr val="212121"/>
                </a:solidFill>
                <a:effectLst/>
                <a:latin typeface="Garamond" panose="02020404030301010803" pitchFamily="18" charset="0"/>
              </a:rPr>
              <a:t>Object.prototype.valueOf</a:t>
            </a:r>
            <a:r>
              <a:rPr lang="en-US" sz="1800" b="1" i="1" dirty="0">
                <a:solidFill>
                  <a:srgbClr val="212121"/>
                </a:solidFill>
                <a:effectLst/>
                <a:latin typeface="Garamond" panose="02020404030301010803" pitchFamily="18" charset="0"/>
              </a:rPr>
              <a:t>()</a:t>
            </a:r>
          </a:p>
        </p:txBody>
      </p:sp>
    </p:spTree>
    <p:extLst>
      <p:ext uri="{BB962C8B-B14F-4D97-AF65-F5344CB8AC3E}">
        <p14:creationId xmlns:p14="http://schemas.microsoft.com/office/powerpoint/2010/main" val="210950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6" name="Google Shape;133;p25">
            <a:extLst>
              <a:ext uri="{FF2B5EF4-FFF2-40B4-BE49-F238E27FC236}">
                <a16:creationId xmlns:a16="http://schemas.microsoft.com/office/drawing/2014/main" id="{0AE89416-E29B-414B-B671-0A947F7D98B4}"/>
              </a:ext>
            </a:extLst>
          </p:cNvPr>
          <p:cNvSpPr txBox="1">
            <a:spLocks/>
          </p:cNvSpPr>
          <p:nvPr/>
        </p:nvSpPr>
        <p:spPr>
          <a:xfrm>
            <a:off x="2077278" y="-41263"/>
            <a:ext cx="4989443" cy="1311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i="1" dirty="0">
                <a:latin typeface="Lora" panose="020B0604020202020204" charset="0"/>
              </a:rPr>
              <a:t>Prototype Chaining and</a:t>
            </a:r>
          </a:p>
          <a:p>
            <a:pPr marL="0" lvl="0" indent="0" algn="ctr" rtl="0">
              <a:spcBef>
                <a:spcPts val="0"/>
              </a:spcBef>
              <a:spcAft>
                <a:spcPts val="0"/>
              </a:spcAft>
              <a:buNone/>
            </a:pPr>
            <a:r>
              <a:rPr lang="en-US" sz="3200" i="1" dirty="0">
                <a:latin typeface="Lora" panose="020B0604020202020204" charset="0"/>
              </a:rPr>
              <a:t> Object.prototype </a:t>
            </a:r>
          </a:p>
        </p:txBody>
      </p:sp>
      <p:sp>
        <p:nvSpPr>
          <p:cNvPr id="14" name="Google Shape;170;p28">
            <a:extLst>
              <a:ext uri="{FF2B5EF4-FFF2-40B4-BE49-F238E27FC236}">
                <a16:creationId xmlns:a16="http://schemas.microsoft.com/office/drawing/2014/main" id="{8777F666-0A79-42A1-81FA-5E075150DBDE}"/>
              </a:ext>
            </a:extLst>
          </p:cNvPr>
          <p:cNvSpPr/>
          <p:nvPr/>
        </p:nvSpPr>
        <p:spPr>
          <a:xfrm>
            <a:off x="2746356" y="1012648"/>
            <a:ext cx="3651286"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TextBox 3">
            <a:extLst>
              <a:ext uri="{FF2B5EF4-FFF2-40B4-BE49-F238E27FC236}">
                <a16:creationId xmlns:a16="http://schemas.microsoft.com/office/drawing/2014/main" id="{404EF643-1780-4EE6-852E-6BE8DFBD2E7D}"/>
              </a:ext>
            </a:extLst>
          </p:cNvPr>
          <p:cNvSpPr txBox="1"/>
          <p:nvPr/>
        </p:nvSpPr>
        <p:spPr>
          <a:xfrm>
            <a:off x="76356" y="1012648"/>
            <a:ext cx="1331843" cy="369332"/>
          </a:xfrm>
          <a:prstGeom prst="rect">
            <a:avLst/>
          </a:prstGeom>
          <a:noFill/>
        </p:spPr>
        <p:txBody>
          <a:bodyPr wrap="square">
            <a:spAutoFit/>
          </a:bodyPr>
          <a:lstStyle/>
          <a:p>
            <a:r>
              <a:rPr lang="en-US" sz="1800" b="1" i="1" u="sng" dirty="0">
                <a:latin typeface="Garamond" panose="02020404030301010803" pitchFamily="18" charset="0"/>
              </a:rPr>
              <a:t>toString()</a:t>
            </a:r>
          </a:p>
        </p:txBody>
      </p:sp>
      <p:sp>
        <p:nvSpPr>
          <p:cNvPr id="7" name="TextBox 6">
            <a:extLst>
              <a:ext uri="{FF2B5EF4-FFF2-40B4-BE49-F238E27FC236}">
                <a16:creationId xmlns:a16="http://schemas.microsoft.com/office/drawing/2014/main" id="{C2AD2FFF-922B-4D74-A625-06EA4FDB3954}"/>
              </a:ext>
            </a:extLst>
          </p:cNvPr>
          <p:cNvSpPr txBox="1"/>
          <p:nvPr/>
        </p:nvSpPr>
        <p:spPr>
          <a:xfrm>
            <a:off x="409574" y="1373614"/>
            <a:ext cx="4572000" cy="1477328"/>
          </a:xfrm>
          <a:prstGeom prst="rect">
            <a:avLst/>
          </a:prstGeom>
          <a:noFill/>
        </p:spPr>
        <p:txBody>
          <a:bodyPr wrap="square">
            <a:spAutoFit/>
          </a:bodyPr>
          <a:lstStyle/>
          <a:p>
            <a:pPr algn="l"/>
            <a:r>
              <a:rPr lang="en-US" sz="1800" b="0" i="0" u="none" strike="noStrike" baseline="0" dirty="0">
                <a:latin typeface="Garamond" panose="02020404030301010803" pitchFamily="18" charset="0"/>
              </a:rPr>
              <a:t>method returns a string representing the object, The </a:t>
            </a:r>
            <a:r>
              <a:rPr lang="en-US" sz="1800" b="0" i="1" u="none" strike="noStrike" baseline="0" dirty="0">
                <a:latin typeface="Garamond" panose="02020404030301010803" pitchFamily="18" charset="0"/>
              </a:rPr>
              <a:t>toString() </a:t>
            </a:r>
            <a:r>
              <a:rPr lang="en-US" sz="1800" b="0" i="0" u="none" strike="noStrike" baseline="0" dirty="0">
                <a:latin typeface="Garamond" panose="02020404030301010803" pitchFamily="18" charset="0"/>
              </a:rPr>
              <a:t>method is called as a fallback whenever </a:t>
            </a:r>
            <a:r>
              <a:rPr lang="en-US" sz="1800" b="0" i="1" u="none" strike="noStrike" baseline="0" dirty="0">
                <a:latin typeface="Garamond" panose="02020404030301010803" pitchFamily="18" charset="0"/>
              </a:rPr>
              <a:t>valueOf() </a:t>
            </a:r>
            <a:r>
              <a:rPr lang="en-US" sz="1800" b="0" i="0" u="none" strike="noStrike" baseline="0" dirty="0">
                <a:latin typeface="Garamond" panose="02020404030301010803" pitchFamily="18" charset="0"/>
              </a:rPr>
              <a:t>returns a reference value instead of a primitive value.</a:t>
            </a:r>
          </a:p>
          <a:p>
            <a:pPr algn="l"/>
            <a:endParaRPr lang="en-US" sz="1800" dirty="0">
              <a:latin typeface="Garamond" panose="02020404030301010803" pitchFamily="18" charset="0"/>
            </a:endParaRPr>
          </a:p>
        </p:txBody>
      </p:sp>
      <p:pic>
        <p:nvPicPr>
          <p:cNvPr id="9" name="Picture 8">
            <a:extLst>
              <a:ext uri="{FF2B5EF4-FFF2-40B4-BE49-F238E27FC236}">
                <a16:creationId xmlns:a16="http://schemas.microsoft.com/office/drawing/2014/main" id="{C2E8BD90-B202-453A-89A3-8D69047DD144}"/>
              </a:ext>
            </a:extLst>
          </p:cNvPr>
          <p:cNvPicPr>
            <a:picLocks noChangeAspect="1"/>
          </p:cNvPicPr>
          <p:nvPr/>
        </p:nvPicPr>
        <p:blipFill>
          <a:blip r:embed="rId3"/>
          <a:stretch>
            <a:fillRect/>
          </a:stretch>
        </p:blipFill>
        <p:spPr>
          <a:xfrm>
            <a:off x="402313" y="2676095"/>
            <a:ext cx="4162425" cy="1562100"/>
          </a:xfrm>
          <a:prstGeom prst="rect">
            <a:avLst/>
          </a:prstGeom>
        </p:spPr>
      </p:pic>
      <p:sp>
        <p:nvSpPr>
          <p:cNvPr id="12" name="TextBox 11">
            <a:extLst>
              <a:ext uri="{FF2B5EF4-FFF2-40B4-BE49-F238E27FC236}">
                <a16:creationId xmlns:a16="http://schemas.microsoft.com/office/drawing/2014/main" id="{68E58173-989C-4332-B2E5-512D0D892E32}"/>
              </a:ext>
            </a:extLst>
          </p:cNvPr>
          <p:cNvSpPr txBox="1"/>
          <p:nvPr/>
        </p:nvSpPr>
        <p:spPr>
          <a:xfrm>
            <a:off x="404733" y="4349832"/>
            <a:ext cx="3689487" cy="646331"/>
          </a:xfrm>
          <a:prstGeom prst="rect">
            <a:avLst/>
          </a:prstGeom>
          <a:noFill/>
        </p:spPr>
        <p:txBody>
          <a:bodyPr wrap="square">
            <a:spAutoFit/>
          </a:bodyPr>
          <a:lstStyle/>
          <a:p>
            <a:r>
              <a:rPr lang="en-US" sz="1800" b="0" i="0" u="none" strike="noStrike" baseline="0" dirty="0">
                <a:latin typeface="Garamond" panose="02020404030301010803" pitchFamily="18" charset="0"/>
              </a:rPr>
              <a:t>This code constructs the string by combining “Laptop = " with laptop.</a:t>
            </a:r>
            <a:endParaRPr lang="en-US" sz="1800" dirty="0">
              <a:latin typeface="Garamond" panose="02020404030301010803" pitchFamily="18" charset="0"/>
            </a:endParaRPr>
          </a:p>
        </p:txBody>
      </p:sp>
      <p:pic>
        <p:nvPicPr>
          <p:cNvPr id="13" name="Picture 12">
            <a:extLst>
              <a:ext uri="{FF2B5EF4-FFF2-40B4-BE49-F238E27FC236}">
                <a16:creationId xmlns:a16="http://schemas.microsoft.com/office/drawing/2014/main" id="{36784B14-983C-4BE2-BF26-201C8137E69F}"/>
              </a:ext>
            </a:extLst>
          </p:cNvPr>
          <p:cNvPicPr>
            <a:picLocks noChangeAspect="1"/>
          </p:cNvPicPr>
          <p:nvPr/>
        </p:nvPicPr>
        <p:blipFill>
          <a:blip r:embed="rId4"/>
          <a:stretch>
            <a:fillRect/>
          </a:stretch>
        </p:blipFill>
        <p:spPr>
          <a:xfrm>
            <a:off x="5419103" y="1303123"/>
            <a:ext cx="3533775" cy="2419350"/>
          </a:xfrm>
          <a:prstGeom prst="rect">
            <a:avLst/>
          </a:prstGeom>
        </p:spPr>
      </p:pic>
      <p:sp>
        <p:nvSpPr>
          <p:cNvPr id="15" name="TextBox 14">
            <a:extLst>
              <a:ext uri="{FF2B5EF4-FFF2-40B4-BE49-F238E27FC236}">
                <a16:creationId xmlns:a16="http://schemas.microsoft.com/office/drawing/2014/main" id="{57EDD4DA-4A02-445C-8DD1-51EE48FD89D4}"/>
              </a:ext>
            </a:extLst>
          </p:cNvPr>
          <p:cNvSpPr txBox="1"/>
          <p:nvPr/>
        </p:nvSpPr>
        <p:spPr>
          <a:xfrm>
            <a:off x="5802950" y="3888167"/>
            <a:ext cx="3149928" cy="1200329"/>
          </a:xfrm>
          <a:prstGeom prst="rect">
            <a:avLst/>
          </a:prstGeom>
          <a:noFill/>
        </p:spPr>
        <p:txBody>
          <a:bodyPr wrap="square">
            <a:spAutoFit/>
          </a:bodyPr>
          <a:lstStyle/>
          <a:p>
            <a:r>
              <a:rPr lang="en-US" sz="1800" dirty="0">
                <a:latin typeface="Garamond" panose="02020404030301010803" pitchFamily="18" charset="0"/>
              </a:rPr>
              <a:t>You can also define your own toString method (also any other prototype method) that returns clearer result.</a:t>
            </a:r>
          </a:p>
        </p:txBody>
      </p:sp>
    </p:spTree>
    <p:extLst>
      <p:ext uri="{BB962C8B-B14F-4D97-AF65-F5344CB8AC3E}">
        <p14:creationId xmlns:p14="http://schemas.microsoft.com/office/powerpoint/2010/main" val="785348709"/>
      </p:ext>
    </p:extLst>
  </p:cSld>
  <p:clrMapOvr>
    <a:masterClrMapping/>
  </p:clrMapOvr>
</p:sld>
</file>

<file path=ppt/theme/theme1.xml><?xml version="1.0" encoding="utf-8"?>
<a:theme xmlns:a="http://schemas.openxmlformats.org/drawingml/2006/main" name="Freedom of Speech Thesis by Slidesgo">
  <a:themeElements>
    <a:clrScheme name="Simple Light">
      <a:dk1>
        <a:srgbClr val="000000"/>
      </a:dk1>
      <a:lt1>
        <a:srgbClr val="FFFFFF"/>
      </a:lt1>
      <a:dk2>
        <a:srgbClr val="000000"/>
      </a:dk2>
      <a:lt2>
        <a:srgbClr val="FFFFFF"/>
      </a:lt2>
      <a:accent1>
        <a:srgbClr val="000000"/>
      </a:accent1>
      <a:accent2>
        <a:srgbClr val="FFFFFF"/>
      </a:accent2>
      <a:accent3>
        <a:srgbClr val="000000"/>
      </a:accent3>
      <a:accent4>
        <a:srgbClr val="FFFFFF"/>
      </a:accent4>
      <a:accent5>
        <a:srgbClr val="000000"/>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TotalTime>
  <Words>1339</Words>
  <Application>Microsoft Office PowerPoint</Application>
  <PresentationFormat>On-screen Show (16:9)</PresentationFormat>
  <Paragraphs>120</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Roboto Condensed Light</vt:lpstr>
      <vt:lpstr>Josefin Slab Thin</vt:lpstr>
      <vt:lpstr>Yanone Kaffeesatz</vt:lpstr>
      <vt:lpstr>Lora</vt:lpstr>
      <vt:lpstr>Garamond</vt:lpstr>
      <vt:lpstr>Elephant</vt:lpstr>
      <vt:lpstr>Roboto</vt:lpstr>
      <vt:lpstr>Arial</vt:lpstr>
      <vt:lpstr>Adobe Devanagari</vt:lpstr>
      <vt:lpstr>Freedom of Speech Thesis by Slidesgo</vt:lpstr>
      <vt:lpstr>Summarizing the chapter 5 of  N I C H O L A S C . Z A K A S’s book</vt:lpstr>
      <vt:lpstr>Chapter 5 Inheritance </vt:lpstr>
      <vt:lpstr>01</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Alternative resources</vt:lpstr>
      <vt:lpstr>—Frank Ocean</vt:lpstr>
      <vt:lpstr>To meet again in chapter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Summarizing the chapter 3 of  N I C H O L A S C . Z A K A S’s book</dc:title>
  <cp:lastModifiedBy>Marwan Ahmed</cp:lastModifiedBy>
  <cp:revision>43</cp:revision>
  <dcterms:modified xsi:type="dcterms:W3CDTF">2021-05-26T22:32:45Z</dcterms:modified>
</cp:coreProperties>
</file>